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4" r:id="rId3"/>
    <p:sldId id="346" r:id="rId4"/>
    <p:sldId id="356" r:id="rId5"/>
    <p:sldId id="353" r:id="rId6"/>
    <p:sldId id="345" r:id="rId7"/>
    <p:sldId id="355" r:id="rId8"/>
    <p:sldId id="351" r:id="rId9"/>
    <p:sldId id="357" r:id="rId10"/>
    <p:sldId id="347" r:id="rId11"/>
    <p:sldId id="348" r:id="rId12"/>
    <p:sldId id="286" r:id="rId13"/>
    <p:sldId id="281" r:id="rId14"/>
    <p:sldId id="338" r:id="rId15"/>
    <p:sldId id="339" r:id="rId16"/>
    <p:sldId id="350" r:id="rId17"/>
    <p:sldId id="340" r:id="rId18"/>
    <p:sldId id="358" r:id="rId19"/>
    <p:sldId id="329" r:id="rId20"/>
    <p:sldId id="354" r:id="rId21"/>
    <p:sldId id="279" r:id="rId22"/>
    <p:sldId id="330" r:id="rId23"/>
    <p:sldId id="342" r:id="rId24"/>
    <p:sldId id="331" r:id="rId25"/>
    <p:sldId id="332" r:id="rId26"/>
    <p:sldId id="333" r:id="rId27"/>
    <p:sldId id="334" r:id="rId28"/>
    <p:sldId id="335" r:id="rId29"/>
    <p:sldId id="336" r:id="rId30"/>
    <p:sldId id="337" r:id="rId31"/>
    <p:sldId id="328" r:id="rId32"/>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45017" autoAdjust="0"/>
  </p:normalViewPr>
  <p:slideViewPr>
    <p:cSldViewPr snapToGrid="0">
      <p:cViewPr varScale="1">
        <p:scale>
          <a:sx n="78" d="100"/>
          <a:sy n="78" d="100"/>
        </p:scale>
        <p:origin x="456" y="84"/>
      </p:cViewPr>
      <p:guideLst/>
    </p:cSldViewPr>
  </p:slideViewPr>
  <p:outlineViewPr>
    <p:cViewPr>
      <p:scale>
        <a:sx n="33" d="100"/>
        <a:sy n="33" d="100"/>
      </p:scale>
      <p:origin x="0" y="-25512"/>
    </p:cViewPr>
  </p:outlineViewPr>
  <p:notesTextViewPr>
    <p:cViewPr>
      <p:scale>
        <a:sx n="1" d="1"/>
        <a:sy n="1" d="1"/>
      </p:scale>
      <p:origin x="0" y="0"/>
    </p:cViewPr>
  </p:notesTextViewPr>
  <p:notesViewPr>
    <p:cSldViewPr snapToGrid="0">
      <p:cViewPr varScale="1">
        <p:scale>
          <a:sx n="54" d="100"/>
          <a:sy n="54"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ZA"/>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773BE14B-0BE3-428A-9BAC-3AAA522611CC}" type="datetimeFigureOut">
              <a:rPr lang="en-ZA" smtClean="0"/>
              <a:t>2019/03/13</a:t>
            </a:fld>
            <a:endParaRPr lang="en-ZA"/>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ZA"/>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ZA"/>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34B107D-9FC2-4E4B-B6E8-D040C2A88ECE}" type="slidenum">
              <a:rPr lang="en-ZA" smtClean="0"/>
              <a:t>‹#›</a:t>
            </a:fld>
            <a:endParaRPr lang="en-ZA"/>
          </a:p>
        </p:txBody>
      </p:sp>
    </p:spTree>
    <p:extLst>
      <p:ext uri="{BB962C8B-B14F-4D97-AF65-F5344CB8AC3E}">
        <p14:creationId xmlns:p14="http://schemas.microsoft.com/office/powerpoint/2010/main" val="21705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MDDMF 4.0 Engine you have to throw away the traditional thinking of finding "diamonds" among your data and look at data rather as trying to find a specific type of flower (a flower would equate to the static data in your business - flowers, are time-bound and only easily </a:t>
            </a:r>
            <a:r>
              <a:rPr lang="en-US" sz="1200" kern="1200" dirty="0" err="1">
                <a:solidFill>
                  <a:schemeClr val="tx1"/>
                </a:solidFill>
                <a:effectLst/>
                <a:latin typeface="+mn-lt"/>
                <a:ea typeface="+mn-ea"/>
                <a:cs typeface="+mn-cs"/>
              </a:rPr>
              <a:t>recognisable</a:t>
            </a:r>
            <a:r>
              <a:rPr lang="en-US" sz="1200" kern="1200" dirty="0">
                <a:solidFill>
                  <a:schemeClr val="tx1"/>
                </a:solidFill>
                <a:effectLst/>
                <a:latin typeface="+mn-lt"/>
                <a:ea typeface="+mn-ea"/>
                <a:cs typeface="+mn-cs"/>
              </a:rPr>
              <a:t> as the flower you want for a short amount of time. Flowers are not going to be moving around your garden by themselves. There are other types of data you may be looking for in your garden, for examples, earthworms, which are good for the ensuring the quality of your soil, as well as those beetles that you know are there because of the evidence they leave of half chewed leaves, but you just can't seem to track them down as they are always on the move. There are still other types of data that you need to make provision for. These are the airborne ones that ensure your data can remain healthy, and can grow in the right way to strengthen other data, enhancing it. Creatures like bees and butterflies fit into this category. Finally there are the environmental elements peculiar to your particular garden. These can be a gentle breeze one day, a hurricane the next or soft soaking, helpful rain one day and destructive frost the next. </a:t>
            </a:r>
          </a:p>
          <a:p>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Understanding that your data undergoes seasonal effects is critical. Reading the signs of the likelihood of what weather you will be experiencing tomorrow, and equally important, what weather you had last week that is currently prompting you to rethink the architecture of your garden. Where and how you want to move your data for the best possible management of particular data is an ongoing operational activity.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At this point you may be thinking - "Oh so it is an ecosystem" - Yes and No.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word "ecosystem" somehow creates the impression that you are outside of it, a witness to it. Not so ... You are a fundamental part of it. Your garden affects you and you affect it. You cannot escape it. Your actions provide a garden overgrown with brambles, thorns and weeds, bringing sorrow and frustration, or a garden that bears fruit, brings joy, can be played in. Data needs to be managed so that the Business experiences the latter and there are a plethora of ways to do this. But you are guaranteed to reap what you sow.</a:t>
            </a:r>
          </a:p>
          <a:p>
            <a:pPr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heard the words “Garbage in-Garbage out” used when IT reminds Business that it is Business who is accountable for ensuring their data is correct. Unfortunately, “Garbage-in-Garbage-Out id proving to be a misguiding statement. Using the analogy of the garden, Garbage out far exceeds  Garbage in because data that is bad and rots also corrupts the data around it causing loss of confidence, sickness, and if not checked, can cause the death of the enterprise. data is a living organism in your business. Data Hygiene and health is foundational to your business' well-being.</a:t>
            </a: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19</a:t>
            </a:fld>
            <a:endParaRPr lang="en-ZA"/>
          </a:p>
        </p:txBody>
      </p:sp>
    </p:spTree>
    <p:extLst>
      <p:ext uri="{BB962C8B-B14F-4D97-AF65-F5344CB8AC3E}">
        <p14:creationId xmlns:p14="http://schemas.microsoft.com/office/powerpoint/2010/main" val="1477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Singularity by definition is where AI is in full control. If you control the data that describes and gives you control of the garden that the AI has to work in, well and good. You then have "Managed Singularity", but if the AI believes you cannot manage the data, it will take this job from you too, redefine you as an unwanted beetle in the garden and remove you from it.</a:t>
            </a:r>
          </a:p>
          <a:p>
            <a:pPr fontAlgn="base"/>
            <a:r>
              <a:rPr lang="en-US" sz="1200" kern="1200" dirty="0">
                <a:solidFill>
                  <a:schemeClr val="tx1"/>
                </a:solidFill>
                <a:effectLst/>
                <a:latin typeface="+mn-lt"/>
                <a:ea typeface="+mn-ea"/>
                <a:cs typeface="+mn-cs"/>
              </a:rPr>
              <a:t>Find people who think like gardeners to help you manage your data.</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30</a:t>
            </a:fld>
            <a:endParaRPr lang="en-ZA"/>
          </a:p>
        </p:txBody>
      </p:sp>
    </p:spTree>
    <p:extLst>
      <p:ext uri="{BB962C8B-B14F-4D97-AF65-F5344CB8AC3E}">
        <p14:creationId xmlns:p14="http://schemas.microsoft.com/office/powerpoint/2010/main" val="272358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4.0 of the Multi Dimensional Data Management Framework addresses the impact of Time, as well as the need for an integrated response to working with Data.</a:t>
            </a:r>
          </a:p>
          <a:p>
            <a:pPr marL="228600" indent="-228600">
              <a:buAutoNum type="alphaUcParenBoth"/>
            </a:pPr>
            <a:r>
              <a:rPr lang="en-US" dirty="0"/>
              <a:t>INTENTIONS: </a:t>
            </a:r>
          </a:p>
          <a:p>
            <a:pPr marL="228600" indent="-228600">
              <a:buAutoNum type="alphaUcParenBoth"/>
            </a:pPr>
            <a:r>
              <a:rPr lang="en-US" dirty="0"/>
              <a:t>MEANINGS:</a:t>
            </a:r>
          </a:p>
          <a:p>
            <a:pPr marL="228600" indent="-228600">
              <a:buAutoNum type="alphaUcParenBoth"/>
            </a:pPr>
            <a:r>
              <a:rPr lang="en-US" dirty="0"/>
              <a:t>PERSONAS:</a:t>
            </a:r>
          </a:p>
          <a:p>
            <a:pPr marL="228600" indent="-228600">
              <a:buAutoNum type="alphaUcParenBoth"/>
            </a:pPr>
            <a:r>
              <a:rPr lang="en-US" dirty="0"/>
              <a:t>TIME: TRUTH AND DECAY FACTORS:</a:t>
            </a:r>
          </a:p>
          <a:p>
            <a:pPr marL="228600" indent="-228600">
              <a:buAutoNum type="alphaUcParenBoth"/>
            </a:pPr>
            <a:r>
              <a:rPr lang="en-US" dirty="0"/>
              <a:t>DISCIPLINE:</a:t>
            </a:r>
          </a:p>
          <a:p>
            <a:pPr marL="228600" indent="-228600">
              <a:buAutoNum type="alphaUcParenBoth"/>
            </a:pPr>
            <a:r>
              <a:rPr lang="en-US" dirty="0"/>
              <a:t>HARMONY:</a:t>
            </a:r>
          </a:p>
          <a:p>
            <a:pPr marL="228600" indent="-228600">
              <a:buAutoNum type="alphaUcParenBoth"/>
            </a:pPr>
            <a:r>
              <a:rPr lang="en-US" dirty="0"/>
              <a:t>ARTIFICIAL INTELLIGENCE:</a:t>
            </a:r>
          </a:p>
          <a:p>
            <a:pPr marL="228600" indent="-228600">
              <a:buAutoNum type="alphaUcParenBoth"/>
            </a:pPr>
            <a:r>
              <a:rPr lang="en-US" dirty="0"/>
              <a:t>MANAGED SINGULARITY:</a:t>
            </a:r>
          </a:p>
        </p:txBody>
      </p:sp>
      <p:sp>
        <p:nvSpPr>
          <p:cNvPr id="4" name="Slide Number Placeholder 3"/>
          <p:cNvSpPr>
            <a:spLocks noGrp="1"/>
          </p:cNvSpPr>
          <p:nvPr>
            <p:ph type="sldNum" sz="quarter" idx="5"/>
          </p:nvPr>
        </p:nvSpPr>
        <p:spPr/>
        <p:txBody>
          <a:bodyPr/>
          <a:lstStyle/>
          <a:p>
            <a:fld id="{F34B107D-9FC2-4E4B-B6E8-D040C2A88ECE}" type="slidenum">
              <a:rPr lang="en-ZA" smtClean="0"/>
              <a:t>31</a:t>
            </a:fld>
            <a:endParaRPr lang="en-ZA"/>
          </a:p>
        </p:txBody>
      </p:sp>
    </p:spTree>
    <p:extLst>
      <p:ext uri="{BB962C8B-B14F-4D97-AF65-F5344CB8AC3E}">
        <p14:creationId xmlns:p14="http://schemas.microsoft.com/office/powerpoint/2010/main" val="9291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So what are the key concepts that must be borne in mind:</a:t>
            </a:r>
          </a:p>
          <a:p>
            <a:pPr fontAlgn="base"/>
            <a:r>
              <a:rPr lang="en-US" sz="1200" kern="1200" dirty="0">
                <a:solidFill>
                  <a:schemeClr val="tx1"/>
                </a:solidFill>
                <a:effectLst/>
                <a:latin typeface="+mn-lt"/>
                <a:ea typeface="+mn-ea"/>
                <a:cs typeface="+mn-cs"/>
              </a:rPr>
              <a:t>The first is that you have to realise that Time is no longer a limitation. </a:t>
            </a:r>
          </a:p>
          <a:p>
            <a:pPr fontAlgn="base"/>
            <a:r>
              <a:rPr lang="en-US" sz="1200" kern="1200" dirty="0">
                <a:solidFill>
                  <a:schemeClr val="tx1"/>
                </a:solidFill>
                <a:effectLst/>
                <a:latin typeface="+mn-lt"/>
                <a:ea typeface="+mn-ea"/>
                <a:cs typeface="+mn-cs"/>
              </a:rPr>
              <a:t>All Data is a representation as at a moment in time. </a:t>
            </a:r>
          </a:p>
          <a:p>
            <a:pPr fontAlgn="base"/>
            <a:r>
              <a:rPr lang="en-US" sz="1200" kern="1200" dirty="0">
                <a:solidFill>
                  <a:schemeClr val="tx1"/>
                </a:solidFill>
                <a:effectLst/>
                <a:latin typeface="+mn-lt"/>
                <a:ea typeface="+mn-ea"/>
                <a:cs typeface="+mn-cs"/>
              </a:rPr>
              <a:t>You can slide the lens backwards into history, or forwards into the future. </a:t>
            </a:r>
          </a:p>
          <a:p>
            <a:pPr fontAlgn="base"/>
            <a:r>
              <a:rPr lang="en-US" sz="1200" kern="1200" dirty="0">
                <a:solidFill>
                  <a:schemeClr val="tx1"/>
                </a:solidFill>
                <a:effectLst/>
                <a:latin typeface="+mn-lt"/>
                <a:ea typeface="+mn-ea"/>
                <a:cs typeface="+mn-cs"/>
              </a:rPr>
              <a:t>Naturally, If you haven't constructed your lens and data properly you will not be able to understand what you are looking at. It will be like looking into a Kaleidoscope…. Fragments of everything. </a:t>
            </a:r>
          </a:p>
          <a:p>
            <a:pPr fontAlgn="base"/>
            <a:r>
              <a:rPr lang="en-US" sz="1200" kern="1200" dirty="0">
                <a:solidFill>
                  <a:schemeClr val="tx1"/>
                </a:solidFill>
                <a:effectLst/>
                <a:latin typeface="+mn-lt"/>
                <a:ea typeface="+mn-ea"/>
                <a:cs typeface="+mn-cs"/>
              </a:rPr>
              <a:t>Our thinking has to change. </a:t>
            </a:r>
          </a:p>
          <a:p>
            <a:pPr fontAlgn="base"/>
            <a:r>
              <a:rPr lang="en-US" sz="1200" kern="1200" dirty="0">
                <a:solidFill>
                  <a:schemeClr val="tx1"/>
                </a:solidFill>
                <a:effectLst/>
                <a:latin typeface="+mn-lt"/>
                <a:ea typeface="+mn-ea"/>
                <a:cs typeface="+mn-cs"/>
              </a:rPr>
              <a:t>This is where the logic and insight of the simple gardener, the Food-shop manager, the farmer and the conservationist are extremely useful. They intrinsically understand how to balance these things. In fact, all you need to do is to explain to these people  that (NB - Just one of many analogies) a computer software virus is just a program made up of data, and equates to a beetle in his vocabulary, and then he will ask you all the questions he would want to know to be able to identify the beetle in the garden, and you then need to define what the Metadata is that you need to construct and find and populate.</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22</a:t>
            </a:fld>
            <a:endParaRPr lang="en-ZA"/>
          </a:p>
        </p:txBody>
      </p:sp>
    </p:spTree>
    <p:extLst>
      <p:ext uri="{BB962C8B-B14F-4D97-AF65-F5344CB8AC3E}">
        <p14:creationId xmlns:p14="http://schemas.microsoft.com/office/powerpoint/2010/main" val="418801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Here is the punch-line - The meta-data you are given by the gardener is going to give you the lens to CREATE all the handles to be able to witness and manipulate the control over the Garden. </a:t>
            </a:r>
          </a:p>
          <a:p>
            <a:pPr fontAlgn="base"/>
            <a:r>
              <a:rPr lang="en-US" sz="1200" kern="1200" dirty="0">
                <a:solidFill>
                  <a:schemeClr val="tx1"/>
                </a:solidFill>
                <a:effectLst/>
                <a:latin typeface="+mn-lt"/>
                <a:ea typeface="+mn-ea"/>
                <a:cs typeface="+mn-cs"/>
              </a:rPr>
              <a:t>There are literally thousands of analogies you can use, but at the end of the conversations with your gardener, you will be faced with a potentially disastrous mistake. </a:t>
            </a:r>
          </a:p>
        </p:txBody>
      </p:sp>
      <p:sp>
        <p:nvSpPr>
          <p:cNvPr id="4" name="Slide Number Placeholder 3"/>
          <p:cNvSpPr>
            <a:spLocks noGrp="1"/>
          </p:cNvSpPr>
          <p:nvPr>
            <p:ph type="sldNum" sz="quarter" idx="5"/>
          </p:nvPr>
        </p:nvSpPr>
        <p:spPr/>
        <p:txBody>
          <a:bodyPr/>
          <a:lstStyle/>
          <a:p>
            <a:fld id="{F34B107D-9FC2-4E4B-B6E8-D040C2A88ECE}" type="slidenum">
              <a:rPr lang="en-ZA" smtClean="0"/>
              <a:t>23</a:t>
            </a:fld>
            <a:endParaRPr lang="en-ZA"/>
          </a:p>
        </p:txBody>
      </p:sp>
    </p:spTree>
    <p:extLst>
      <p:ext uri="{BB962C8B-B14F-4D97-AF65-F5344CB8AC3E}">
        <p14:creationId xmlns:p14="http://schemas.microsoft.com/office/powerpoint/2010/main" val="78257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Tx/>
              <a:buChar char="-"/>
            </a:pPr>
            <a:r>
              <a:rPr lang="en-US" sz="1200" kern="1200" dirty="0">
                <a:solidFill>
                  <a:schemeClr val="tx1"/>
                </a:solidFill>
                <a:effectLst/>
                <a:latin typeface="+mn-lt"/>
                <a:ea typeface="+mn-ea"/>
                <a:cs typeface="+mn-cs"/>
              </a:rPr>
              <a:t>Pride will make you think that you no longer need the person with the understanding of the ecosystem (the gardener). You will then succumb to the effect of time on your data, and recovery will be an expensive, painful and fruitless period in time. </a:t>
            </a:r>
          </a:p>
          <a:p>
            <a:pPr marL="171450" lvl="0" indent="-171450" fontAlgn="base">
              <a:buFontTx/>
              <a:buChar char="-"/>
            </a:pPr>
            <a:r>
              <a:rPr lang="en-US" sz="1200" kern="1200" dirty="0">
                <a:solidFill>
                  <a:schemeClr val="tx1"/>
                </a:solidFill>
                <a:effectLst/>
                <a:latin typeface="+mn-lt"/>
                <a:ea typeface="+mn-ea"/>
                <a:cs typeface="+mn-cs"/>
              </a:rPr>
              <a:t>Like any real ecosystem, your data ecosystem is going to mutate and adapt. Storms will be different, new conditions will present themselves. You will need this person around long-term.</a:t>
            </a:r>
          </a:p>
          <a:p>
            <a:pPr marL="171450" lvl="0" indent="-171450" fontAlgn="base">
              <a:buFontTx/>
              <a:buChar char="-"/>
            </a:pPr>
            <a:r>
              <a:rPr lang="en-US" sz="1200" kern="1200" dirty="0">
                <a:solidFill>
                  <a:schemeClr val="tx1"/>
                </a:solidFill>
                <a:effectLst/>
                <a:latin typeface="+mn-lt"/>
                <a:ea typeface="+mn-ea"/>
                <a:cs typeface="+mn-cs"/>
              </a:rPr>
              <a:t>Unfortunately, Traditional Data Management practices of the past will help you build a garden that needs endless work to squeeze some basic insight out of. </a:t>
            </a:r>
          </a:p>
          <a:p>
            <a:pPr marL="171450" lvl="0" indent="-171450" fontAlgn="base">
              <a:buFontTx/>
              <a:buChar char="-"/>
            </a:pPr>
            <a:r>
              <a:rPr lang="en-US" sz="1200" kern="1200" dirty="0">
                <a:solidFill>
                  <a:schemeClr val="tx1"/>
                </a:solidFill>
                <a:effectLst/>
                <a:latin typeface="+mn-lt"/>
                <a:ea typeface="+mn-ea"/>
                <a:cs typeface="+mn-cs"/>
              </a:rPr>
              <a:t>Many of today's tools still use the logic of mining and not the concept of gardening. consequently, over time, they become a part of the problem. </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24</a:t>
            </a:fld>
            <a:endParaRPr lang="en-ZA"/>
          </a:p>
        </p:txBody>
      </p:sp>
    </p:spTree>
    <p:extLst>
      <p:ext uri="{BB962C8B-B14F-4D97-AF65-F5344CB8AC3E}">
        <p14:creationId xmlns:p14="http://schemas.microsoft.com/office/powerpoint/2010/main" val="283156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Besides the ecosystem, there are other things that are subject to time -more specifically - you.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No one has a good handle on themselves, and fewer watch themselves to see what and who they are.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But we all do know that we are different personas (having responses, that appear at times disproportionately different from our "controlled self").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It is not just ourselves that have these different personas. The actors and influencers within the garden, are also subject to multiple personalities given different stimuli.</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Understanding what stimulates your data, and how your data responds under different conditions is really important, for so many assumptions cause failed decisions, and consequences that have ripples of unintended consequences that run throughout the ecosystem.</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25</a:t>
            </a:fld>
            <a:endParaRPr lang="en-ZA"/>
          </a:p>
        </p:txBody>
      </p:sp>
    </p:spTree>
    <p:extLst>
      <p:ext uri="{BB962C8B-B14F-4D97-AF65-F5344CB8AC3E}">
        <p14:creationId xmlns:p14="http://schemas.microsoft.com/office/powerpoint/2010/main" val="295959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important understanding is that the seasons will also change what you see and what you don't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closed flower may look just like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wilting flower may be able to coaxed back to life, however, perhaps it is a flower that only exists in summer, and in winter it is gone.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lens we look through is comprised of the sets of definitions we apply to the ecosystem within its season. This means that as we slide our "viewer" of the ecosystem, backwards to view how it existed in the past, or forwards to how it may exist in the future, we need to understand what everything meant/will mean at that time and understand it first as it was/may be, and then attempt (for sometimes it is not possible) to bring it into the context of now.</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26</a:t>
            </a:fld>
            <a:endParaRPr lang="en-ZA"/>
          </a:p>
        </p:txBody>
      </p:sp>
    </p:spTree>
    <p:extLst>
      <p:ext uri="{BB962C8B-B14F-4D97-AF65-F5344CB8AC3E}">
        <p14:creationId xmlns:p14="http://schemas.microsoft.com/office/powerpoint/2010/main" val="109881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these forces (and there are others), each part of the ecosystem has a set of rules and intentions that they each obey.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affected by the various stimuli and so the intentions of the data and the actors can adjust the nature, form, meaning and usefulness of your data from minute-to-minute, or from day-to-day, or over weeks, or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took Salt and removed the Sodium, you would be left with something with different properties, e.g. volatility, poisonous, etc. Changed data must come with is warnings too.</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27</a:t>
            </a:fld>
            <a:endParaRPr lang="en-ZA"/>
          </a:p>
        </p:txBody>
      </p:sp>
    </p:spTree>
    <p:extLst>
      <p:ext uri="{BB962C8B-B14F-4D97-AF65-F5344CB8AC3E}">
        <p14:creationId xmlns:p14="http://schemas.microsoft.com/office/powerpoint/2010/main" val="23633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u="sng" kern="1200" dirty="0">
                <a:solidFill>
                  <a:schemeClr val="tx1"/>
                </a:solidFill>
                <a:effectLst/>
                <a:latin typeface="+mn-lt"/>
                <a:ea typeface="+mn-ea"/>
                <a:cs typeface="+mn-cs"/>
              </a:rPr>
              <a:t>The challenges that </a:t>
            </a:r>
            <a:r>
              <a:rPr lang="en-US" sz="1200" u="sng" kern="1200" dirty="0" err="1">
                <a:solidFill>
                  <a:schemeClr val="tx1"/>
                </a:solidFill>
                <a:effectLst/>
                <a:latin typeface="+mn-lt"/>
                <a:ea typeface="+mn-ea"/>
                <a:cs typeface="+mn-cs"/>
              </a:rPr>
              <a:t>harmonising</a:t>
            </a:r>
            <a:r>
              <a:rPr lang="en-US" sz="1200" u="sng" kern="1200" dirty="0">
                <a:solidFill>
                  <a:schemeClr val="tx1"/>
                </a:solidFill>
                <a:effectLst/>
                <a:latin typeface="+mn-lt"/>
                <a:ea typeface="+mn-ea"/>
                <a:cs typeface="+mn-cs"/>
              </a:rPr>
              <a:t> the Information Value Chain must overcome:</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Imagine with all of this going on that there is a lack of discipline in one area of the garden, or among one or more actor's within the garden. You will not achieve the harmony necessary to ensure a flourishing, fruitful and joyful garden.</a:t>
            </a:r>
          </a:p>
          <a:p>
            <a:pPr fontAlgn="base"/>
            <a:r>
              <a:rPr lang="en-US" sz="1200" kern="1200" dirty="0">
                <a:solidFill>
                  <a:schemeClr val="tx1"/>
                </a:solidFill>
                <a:effectLst/>
                <a:latin typeface="+mn-lt"/>
                <a:ea typeface="+mn-ea"/>
                <a:cs typeface="+mn-cs"/>
              </a:rPr>
              <a:t>Common sense says if you automate a bad process that destroys a tenth of all you process, that automation will still destroy 10%, but because the automation is faster, you will have a lot more volume of destroyed value afterwards.</a:t>
            </a:r>
          </a:p>
          <a:p>
            <a:pPr fontAlgn="base"/>
            <a:r>
              <a:rPr lang="en-US" sz="1200" kern="1200" dirty="0">
                <a:solidFill>
                  <a:schemeClr val="tx1"/>
                </a:solidFill>
                <a:effectLst/>
                <a:latin typeface="+mn-lt"/>
                <a:ea typeface="+mn-ea"/>
                <a:cs typeface="+mn-cs"/>
              </a:rPr>
              <a:t>Common sense also says that that is simply not an intelligent use of your resources. </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28</a:t>
            </a:fld>
            <a:endParaRPr lang="en-ZA"/>
          </a:p>
        </p:txBody>
      </p:sp>
    </p:spTree>
    <p:extLst>
      <p:ext uri="{BB962C8B-B14F-4D97-AF65-F5344CB8AC3E}">
        <p14:creationId xmlns:p14="http://schemas.microsoft.com/office/powerpoint/2010/main" val="79505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Enter Artificial Intelligence. </a:t>
            </a:r>
          </a:p>
          <a:p>
            <a:pPr fontAlgn="base"/>
            <a:r>
              <a:rPr lang="en-US" sz="1200" kern="1200" dirty="0">
                <a:solidFill>
                  <a:schemeClr val="tx1"/>
                </a:solidFill>
                <a:effectLst/>
                <a:latin typeface="+mn-lt"/>
                <a:ea typeface="+mn-ea"/>
                <a:cs typeface="+mn-cs"/>
              </a:rPr>
              <a:t>If you cannot manage your garden, nor understand all the intricacies and rules then the data you give your Artificial Intelligence will cause it to destroy your garden for you. </a:t>
            </a:r>
          </a:p>
          <a:p>
            <a:pPr fontAlgn="base"/>
            <a:r>
              <a:rPr lang="en-US" sz="1200" kern="1200" dirty="0">
                <a:solidFill>
                  <a:schemeClr val="tx1"/>
                </a:solidFill>
                <a:effectLst/>
                <a:latin typeface="+mn-lt"/>
                <a:ea typeface="+mn-ea"/>
                <a:cs typeface="+mn-cs"/>
              </a:rPr>
              <a:t>Get your garden in order first, understand it, become one with it so that you understand how your data behaves, in the seasons and across the seasons. </a:t>
            </a:r>
          </a:p>
          <a:p>
            <a:pPr fontAlgn="base"/>
            <a:r>
              <a:rPr lang="en-US" sz="1200" kern="1200" dirty="0">
                <a:solidFill>
                  <a:schemeClr val="tx1"/>
                </a:solidFill>
                <a:effectLst/>
                <a:latin typeface="+mn-lt"/>
                <a:ea typeface="+mn-ea"/>
                <a:cs typeface="+mn-cs"/>
              </a:rPr>
              <a:t>Most importantly, become the role model you want your Artificial Intelligence to emulate.</a:t>
            </a:r>
          </a:p>
          <a:p>
            <a:pPr fontAlgn="base"/>
            <a:r>
              <a:rPr lang="en-US" sz="1200" kern="1200" dirty="0">
                <a:solidFill>
                  <a:schemeClr val="tx1"/>
                </a:solidFill>
                <a:effectLst/>
                <a:latin typeface="+mn-lt"/>
                <a:ea typeface="+mn-ea"/>
                <a:cs typeface="+mn-cs"/>
              </a:rPr>
              <a:t>Journal the thoughts you have, how you think and what you watch for. Then teach your AI how to get right what you are getting right. Only allow your AI to run on the data when you can see that the AI understands and knows how to work with your garden without breaking it down, without throwing it out of balance, and very importantly, without making you of no value. </a:t>
            </a:r>
          </a:p>
          <a:p>
            <a:pPr fontAlgn="base"/>
            <a:r>
              <a:rPr lang="en-US" sz="1200" kern="1200" dirty="0">
                <a:solidFill>
                  <a:schemeClr val="tx1"/>
                </a:solidFill>
                <a:effectLst/>
                <a:latin typeface="+mn-lt"/>
                <a:ea typeface="+mn-ea"/>
                <a:cs typeface="+mn-cs"/>
              </a:rPr>
              <a:t>Never forget that you are still a part of the garden. </a:t>
            </a:r>
          </a:p>
          <a:p>
            <a:pPr fontAlgn="base"/>
            <a:r>
              <a:rPr lang="en-US" sz="1200" kern="1200">
                <a:solidFill>
                  <a:schemeClr val="tx1"/>
                </a:solidFill>
                <a:effectLst/>
                <a:latin typeface="+mn-lt"/>
                <a:ea typeface="+mn-ea"/>
                <a:cs typeface="+mn-cs"/>
              </a:rPr>
              <a:t>Your Artificial Intelligence is going to have to do something with you, so make sure you already have a job, preferably one that it cannot emulate, or replace you with. </a:t>
            </a:r>
          </a:p>
          <a:p>
            <a:endParaRPr lang="en-US" dirty="0"/>
          </a:p>
        </p:txBody>
      </p:sp>
      <p:sp>
        <p:nvSpPr>
          <p:cNvPr id="4" name="Slide Number Placeholder 3"/>
          <p:cNvSpPr>
            <a:spLocks noGrp="1"/>
          </p:cNvSpPr>
          <p:nvPr>
            <p:ph type="sldNum" sz="quarter" idx="5"/>
          </p:nvPr>
        </p:nvSpPr>
        <p:spPr/>
        <p:txBody>
          <a:bodyPr/>
          <a:lstStyle/>
          <a:p>
            <a:fld id="{F34B107D-9FC2-4E4B-B6E8-D040C2A88ECE}" type="slidenum">
              <a:rPr lang="en-ZA" smtClean="0"/>
              <a:t>29</a:t>
            </a:fld>
            <a:endParaRPr lang="en-ZA"/>
          </a:p>
        </p:txBody>
      </p:sp>
    </p:spTree>
    <p:extLst>
      <p:ext uri="{BB962C8B-B14F-4D97-AF65-F5344CB8AC3E}">
        <p14:creationId xmlns:p14="http://schemas.microsoft.com/office/powerpoint/2010/main" val="1144338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2019/03/13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a:extLst>
              <a:ext uri="{FF2B5EF4-FFF2-40B4-BE49-F238E27FC236}">
                <a16:creationId xmlns:a16="http://schemas.microsoft.com/office/drawing/2014/main" id="{3DD2861E-D15E-4356-B1D9-9E7B01E8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31664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2019/03/13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a:extLst>
              <a:ext uri="{FF2B5EF4-FFF2-40B4-BE49-F238E27FC236}">
                <a16:creationId xmlns:a16="http://schemas.microsoft.com/office/drawing/2014/main" id="{42489F40-D5EE-4AB0-9F7D-B4FBE8D13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71214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2019/03/13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a:extLst>
              <a:ext uri="{FF2B5EF4-FFF2-40B4-BE49-F238E27FC236}">
                <a16:creationId xmlns:a16="http://schemas.microsoft.com/office/drawing/2014/main" id="{2E1B8E70-19E6-4072-8035-A0BF2A4F6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261625" y="5014187"/>
            <a:ext cx="3088388" cy="599239"/>
          </a:xfrm>
          <a:prstGeom prst="rect">
            <a:avLst/>
          </a:prstGeom>
        </p:spPr>
      </p:pic>
    </p:spTree>
    <p:extLst>
      <p:ext uri="{BB962C8B-B14F-4D97-AF65-F5344CB8AC3E}">
        <p14:creationId xmlns:p14="http://schemas.microsoft.com/office/powerpoint/2010/main" val="20284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2019/03/13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
        <p:nvSpPr>
          <p:cNvPr id="8" name="Slide Number Placeholder 5"/>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pic>
        <p:nvPicPr>
          <p:cNvPr id="9" name="Picture 8">
            <a:extLst>
              <a:ext uri="{FF2B5EF4-FFF2-40B4-BE49-F238E27FC236}">
                <a16:creationId xmlns:a16="http://schemas.microsoft.com/office/drawing/2014/main" id="{70DBFBEB-EC39-4262-BF5D-345CEA1C35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10114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A1FFB-3569-4F2C-843C-B0C9179285C7}" type="datetimeFigureOut">
              <a:rPr lang="en-ZA" smtClean="0"/>
              <a:t>2019/03/13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a:extLst>
              <a:ext uri="{FF2B5EF4-FFF2-40B4-BE49-F238E27FC236}">
                <a16:creationId xmlns:a16="http://schemas.microsoft.com/office/drawing/2014/main" id="{4F9F5835-8D4E-42C2-9159-F677F73D0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3056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EFA1FFB-3569-4F2C-843C-B0C9179285C7}" type="datetimeFigureOut">
              <a:rPr lang="en-ZA" smtClean="0"/>
              <a:t>2019/03/13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pic>
        <p:nvPicPr>
          <p:cNvPr id="8" name="Picture 7">
            <a:extLst>
              <a:ext uri="{FF2B5EF4-FFF2-40B4-BE49-F238E27FC236}">
                <a16:creationId xmlns:a16="http://schemas.microsoft.com/office/drawing/2014/main" id="{FFAC39EB-2FA4-4078-8352-C36BCE75F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876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EFA1FFB-3569-4F2C-843C-B0C9179285C7}" type="datetimeFigureOut">
              <a:rPr lang="en-ZA" smtClean="0"/>
              <a:t>2019/03/13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6B1521-450C-4F20-A0B6-EE422727E4FE}" type="slidenum">
              <a:rPr lang="en-ZA" smtClean="0"/>
              <a:t>‹#›</a:t>
            </a:fld>
            <a:endParaRPr lang="en-ZA"/>
          </a:p>
        </p:txBody>
      </p:sp>
      <p:pic>
        <p:nvPicPr>
          <p:cNvPr id="10" name="Picture 9">
            <a:extLst>
              <a:ext uri="{FF2B5EF4-FFF2-40B4-BE49-F238E27FC236}">
                <a16:creationId xmlns:a16="http://schemas.microsoft.com/office/drawing/2014/main" id="{6EEB6D86-8170-45BF-8DFB-808F6C2F9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8823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EFA1FFB-3569-4F2C-843C-B0C9179285C7}" type="datetimeFigureOut">
              <a:rPr lang="en-ZA" smtClean="0"/>
              <a:t>2019/03/13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6B1521-450C-4F20-A0B6-EE422727E4FE}" type="slidenum">
              <a:rPr lang="en-ZA" smtClean="0"/>
              <a:t>‹#›</a:t>
            </a:fld>
            <a:endParaRPr lang="en-ZA"/>
          </a:p>
        </p:txBody>
      </p:sp>
      <p:pic>
        <p:nvPicPr>
          <p:cNvPr id="6" name="Picture 5">
            <a:extLst>
              <a:ext uri="{FF2B5EF4-FFF2-40B4-BE49-F238E27FC236}">
                <a16:creationId xmlns:a16="http://schemas.microsoft.com/office/drawing/2014/main" id="{EDF00511-B474-4784-ADAC-A734FC9AF5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40372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A1FFB-3569-4F2C-843C-B0C9179285C7}" type="datetimeFigureOut">
              <a:rPr lang="en-ZA" smtClean="0"/>
              <a:t>2019/03/13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6B1521-450C-4F20-A0B6-EE422727E4FE}" type="slidenum">
              <a:rPr lang="en-ZA" smtClean="0"/>
              <a:t>‹#›</a:t>
            </a:fld>
            <a:endParaRPr lang="en-ZA"/>
          </a:p>
        </p:txBody>
      </p:sp>
      <p:pic>
        <p:nvPicPr>
          <p:cNvPr id="5" name="Picture 4">
            <a:extLst>
              <a:ext uri="{FF2B5EF4-FFF2-40B4-BE49-F238E27FC236}">
                <a16:creationId xmlns:a16="http://schemas.microsoft.com/office/drawing/2014/main" id="{F05B7B36-EDDA-4A6B-8F67-9DBA0D675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75286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2019/03/13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pic>
        <p:nvPicPr>
          <p:cNvPr id="8" name="Picture 7">
            <a:extLst>
              <a:ext uri="{FF2B5EF4-FFF2-40B4-BE49-F238E27FC236}">
                <a16:creationId xmlns:a16="http://schemas.microsoft.com/office/drawing/2014/main" id="{3B567AD0-2445-4AF3-8933-BF049ACD7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12217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2019/03/13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pic>
        <p:nvPicPr>
          <p:cNvPr id="8" name="Picture 7">
            <a:extLst>
              <a:ext uri="{FF2B5EF4-FFF2-40B4-BE49-F238E27FC236}">
                <a16:creationId xmlns:a16="http://schemas.microsoft.com/office/drawing/2014/main" id="{65978E3F-1A1E-4682-91F7-776EAE742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17680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1FFB-3569-4F2C-843C-B0C9179285C7}" type="datetimeFigureOut">
              <a:rPr lang="en-ZA" smtClean="0"/>
              <a:t>2019/03/13</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B1521-450C-4F20-A0B6-EE422727E4FE}" type="slidenum">
              <a:rPr lang="en-ZA" smtClean="0"/>
              <a:t>‹#›</a:t>
            </a:fld>
            <a:endParaRPr lang="en-ZA"/>
          </a:p>
        </p:txBody>
      </p:sp>
      <p:pic>
        <p:nvPicPr>
          <p:cNvPr id="7" name="Picture 6">
            <a:extLst>
              <a:ext uri="{FF2B5EF4-FFF2-40B4-BE49-F238E27FC236}">
                <a16:creationId xmlns:a16="http://schemas.microsoft.com/office/drawing/2014/main" id="{F6052914-26F6-4A60-8ACE-D340C622FA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Tree>
    <p:extLst>
      <p:ext uri="{BB962C8B-B14F-4D97-AF65-F5344CB8AC3E}">
        <p14:creationId xmlns:p14="http://schemas.microsoft.com/office/powerpoint/2010/main" val="332094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aT6gx4db7z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ZYU5T9t7-o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Sztvjrkixz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zhzf6cIEGM8"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multidimensionalthinkers.co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1e0NDruyU0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x0okLlcaC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www.youtube.com/watch?v=Nma5OfNREx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Nma5OfNREx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jGhogd0G7_U" TargetMode="Externa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hyperlink" Target="https://www.youtube.com/watch?v=izgc3vFimP8"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youtube.com/watch?v=tgp-v7mcjFM"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01700"/>
            <a:ext cx="11277600" cy="3844689"/>
          </a:xfrm>
        </p:spPr>
        <p:txBody>
          <a:bodyPr>
            <a:normAutofit/>
          </a:bodyPr>
          <a:lstStyle/>
          <a:p>
            <a:r>
              <a:rPr lang="en-ZA" dirty="0"/>
              <a:t>5 Things Time does to your Data. </a:t>
            </a:r>
            <a:br>
              <a:rPr lang="en-ZA" dirty="0"/>
            </a:br>
            <a:r>
              <a:rPr lang="en-ZA" dirty="0"/>
              <a:t>Using Data Governance to </a:t>
            </a:r>
            <a:br>
              <a:rPr lang="en-ZA" dirty="0"/>
            </a:br>
            <a:r>
              <a:rPr lang="en-ZA" dirty="0"/>
              <a:t>Avoid Truth Decay </a:t>
            </a:r>
            <a:br>
              <a:rPr lang="en-ZA" dirty="0"/>
            </a:br>
            <a:endParaRPr lang="en-ZA" sz="1400" dirty="0"/>
          </a:p>
        </p:txBody>
      </p:sp>
    </p:spTree>
    <p:extLst>
      <p:ext uri="{BB962C8B-B14F-4D97-AF65-F5344CB8AC3E}">
        <p14:creationId xmlns:p14="http://schemas.microsoft.com/office/powerpoint/2010/main" val="42670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6389-6744-4FE1-ABEA-7B54C5469480}"/>
              </a:ext>
            </a:extLst>
          </p:cNvPr>
          <p:cNvSpPr>
            <a:spLocks noGrp="1"/>
          </p:cNvSpPr>
          <p:nvPr>
            <p:ph type="title"/>
          </p:nvPr>
        </p:nvSpPr>
        <p:spPr/>
        <p:txBody>
          <a:bodyPr/>
          <a:lstStyle/>
          <a:p>
            <a:r>
              <a:rPr lang="en-US" dirty="0"/>
              <a:t>Data in the minds of people</a:t>
            </a:r>
          </a:p>
        </p:txBody>
      </p:sp>
      <p:sp>
        <p:nvSpPr>
          <p:cNvPr id="3" name="Content Placeholder 2">
            <a:extLst>
              <a:ext uri="{FF2B5EF4-FFF2-40B4-BE49-F238E27FC236}">
                <a16:creationId xmlns:a16="http://schemas.microsoft.com/office/drawing/2014/main" id="{15E5B358-14E5-4C54-BC97-247F0B1489E1}"/>
              </a:ext>
            </a:extLst>
          </p:cNvPr>
          <p:cNvSpPr>
            <a:spLocks noGrp="1"/>
          </p:cNvSpPr>
          <p:nvPr>
            <p:ph idx="1"/>
          </p:nvPr>
        </p:nvSpPr>
        <p:spPr/>
        <p:txBody>
          <a:bodyPr>
            <a:normAutofit fontScale="92500"/>
          </a:bodyPr>
          <a:lstStyle/>
          <a:p>
            <a:r>
              <a:rPr lang="en-US" dirty="0"/>
              <a:t>IP sits in the minds of people – Staff Churn destroys “Journey-knowledge”</a:t>
            </a:r>
          </a:p>
          <a:p>
            <a:r>
              <a:rPr lang="en-US" dirty="0"/>
              <a:t>Migrating from a Silo based enterprise to implementing MDM</a:t>
            </a:r>
          </a:p>
          <a:p>
            <a:r>
              <a:rPr lang="en-US" dirty="0"/>
              <a:t>1. Understand each business view of the data</a:t>
            </a:r>
          </a:p>
          <a:p>
            <a:r>
              <a:rPr lang="en-US" dirty="0"/>
              <a:t>2. Develop the Meta-data for each view</a:t>
            </a:r>
          </a:p>
          <a:p>
            <a:r>
              <a:rPr lang="en-US" dirty="0"/>
              <a:t>3. Get the Business Processes harmonized around an agreed single view</a:t>
            </a:r>
          </a:p>
          <a:p>
            <a:r>
              <a:rPr lang="en-US" dirty="0"/>
              <a:t>4. Migrate the human-working of the business to work in one way using the different Meta-Data to bring alignment</a:t>
            </a:r>
          </a:p>
          <a:p>
            <a:r>
              <a:rPr lang="en-US" dirty="0"/>
              <a:t>5. Embed the processes Manually and bring discipline to way of work</a:t>
            </a:r>
          </a:p>
          <a:p>
            <a:r>
              <a:rPr lang="en-US" dirty="0"/>
              <a:t>6. Implement MDM and use the Meta-data to align and migrate thoughts</a:t>
            </a:r>
          </a:p>
        </p:txBody>
      </p:sp>
    </p:spTree>
    <p:extLst>
      <p:ext uri="{BB962C8B-B14F-4D97-AF65-F5344CB8AC3E}">
        <p14:creationId xmlns:p14="http://schemas.microsoft.com/office/powerpoint/2010/main" val="179710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CE99-0A84-4727-84DE-0497FDBA9BC3}"/>
              </a:ext>
            </a:extLst>
          </p:cNvPr>
          <p:cNvSpPr>
            <a:spLocks noGrp="1"/>
          </p:cNvSpPr>
          <p:nvPr>
            <p:ph type="title"/>
          </p:nvPr>
        </p:nvSpPr>
        <p:spPr/>
        <p:txBody>
          <a:bodyPr/>
          <a:lstStyle/>
          <a:p>
            <a:r>
              <a:rPr lang="en-US" dirty="0"/>
              <a:t>Acquisitions and mergers </a:t>
            </a:r>
            <a:r>
              <a:rPr lang="en-US" sz="2800" dirty="0"/>
              <a:t>(and Backwards Compatibility)</a:t>
            </a:r>
          </a:p>
        </p:txBody>
      </p:sp>
      <p:sp>
        <p:nvSpPr>
          <p:cNvPr id="3" name="Content Placeholder 2">
            <a:extLst>
              <a:ext uri="{FF2B5EF4-FFF2-40B4-BE49-F238E27FC236}">
                <a16:creationId xmlns:a16="http://schemas.microsoft.com/office/drawing/2014/main" id="{F85B8A4C-419B-4EAE-AC63-825F43ABB949}"/>
              </a:ext>
            </a:extLst>
          </p:cNvPr>
          <p:cNvSpPr>
            <a:spLocks noGrp="1"/>
          </p:cNvSpPr>
          <p:nvPr>
            <p:ph idx="1"/>
          </p:nvPr>
        </p:nvSpPr>
        <p:spPr/>
        <p:txBody>
          <a:bodyPr>
            <a:normAutofit lnSpcReduction="10000"/>
          </a:bodyPr>
          <a:lstStyle/>
          <a:p>
            <a:r>
              <a:rPr lang="en-US" dirty="0"/>
              <a:t>The Data restored has different formats to what the system has been changed to now. </a:t>
            </a:r>
          </a:p>
          <a:p>
            <a:pPr lvl="1"/>
            <a:r>
              <a:rPr lang="en-US" dirty="0"/>
              <a:t>Different/Changed meanings of terms and definitions</a:t>
            </a:r>
          </a:p>
          <a:p>
            <a:pPr lvl="1"/>
            <a:r>
              <a:rPr lang="en-US" dirty="0"/>
              <a:t>Different/Changed standards and protocols</a:t>
            </a:r>
          </a:p>
          <a:p>
            <a:pPr lvl="1"/>
            <a:r>
              <a:rPr lang="en-US" dirty="0"/>
              <a:t>Decisions made based on previously existing policies, legislation, procedures</a:t>
            </a:r>
          </a:p>
          <a:p>
            <a:pPr lvl="1"/>
            <a:r>
              <a:rPr lang="en-US" dirty="0"/>
              <a:t>Procedures that catered for data quality anomalies</a:t>
            </a:r>
          </a:p>
          <a:p>
            <a:pPr lvl="1"/>
            <a:r>
              <a:rPr lang="en-US" dirty="0"/>
              <a:t>Field length, Special character use, permitted file sizes, readable file types.</a:t>
            </a:r>
          </a:p>
          <a:p>
            <a:r>
              <a:rPr lang="en-US" dirty="0"/>
              <a:t>Insist on a full historical explanation of the IT Estate, and what was bought and used and integrated into what at what time. </a:t>
            </a:r>
          </a:p>
          <a:p>
            <a:r>
              <a:rPr lang="en-US" dirty="0"/>
              <a:t>Understand the history of the changing data flows … because all that data is “living” in time-layers in your Data-Stores</a:t>
            </a:r>
          </a:p>
          <a:p>
            <a:endParaRPr lang="en-US" dirty="0"/>
          </a:p>
          <a:p>
            <a:endParaRPr lang="en-US" dirty="0"/>
          </a:p>
          <a:p>
            <a:pPr lvl="1"/>
            <a:endParaRPr lang="en-US" dirty="0"/>
          </a:p>
        </p:txBody>
      </p:sp>
    </p:spTree>
    <p:extLst>
      <p:ext uri="{BB962C8B-B14F-4D97-AF65-F5344CB8AC3E}">
        <p14:creationId xmlns:p14="http://schemas.microsoft.com/office/powerpoint/2010/main" val="28821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16880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anim calcmode="lin" valueType="num">
                                      <p:cBhvr>
                                        <p:cTn id="15" dur="1000" fill="hold"/>
                                        <p:tgtEl>
                                          <p:spTgt spid="142"/>
                                        </p:tgtEl>
                                        <p:attrNameLst>
                                          <p:attrName>ppt_x</p:attrName>
                                        </p:attrNameLst>
                                      </p:cBhvr>
                                      <p:tavLst>
                                        <p:tav tm="0">
                                          <p:val>
                                            <p:strVal val="#ppt_x"/>
                                          </p:val>
                                        </p:tav>
                                        <p:tav tm="100000">
                                          <p:val>
                                            <p:strVal val="#ppt_x"/>
                                          </p:val>
                                        </p:tav>
                                      </p:tavLst>
                                    </p:anim>
                                    <p:anim calcmode="lin" valueType="num">
                                      <p:cBhvr>
                                        <p:cTn id="16"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1000"/>
                                        <p:tgtEl>
                                          <p:spTgt spid="157"/>
                                        </p:tgtEl>
                                      </p:cBhvr>
                                    </p:animEffect>
                                    <p:anim calcmode="lin" valueType="num">
                                      <p:cBhvr>
                                        <p:cTn id="22" dur="1000" fill="hold"/>
                                        <p:tgtEl>
                                          <p:spTgt spid="157"/>
                                        </p:tgtEl>
                                        <p:attrNameLst>
                                          <p:attrName>ppt_x</p:attrName>
                                        </p:attrNameLst>
                                      </p:cBhvr>
                                      <p:tavLst>
                                        <p:tav tm="0">
                                          <p:val>
                                            <p:strVal val="#ppt_x"/>
                                          </p:val>
                                        </p:tav>
                                        <p:tav tm="100000">
                                          <p:val>
                                            <p:strVal val="#ppt_x"/>
                                          </p:val>
                                        </p:tav>
                                      </p:tavLst>
                                    </p:anim>
                                    <p:anim calcmode="lin" valueType="num">
                                      <p:cBhvr>
                                        <p:cTn id="23"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1492"/>
            <a:ext cx="10515600" cy="1325563"/>
          </a:xfrm>
        </p:spPr>
        <p:txBody>
          <a:bodyPr>
            <a:normAutofit fontScale="90000"/>
          </a:bodyPr>
          <a:lstStyle/>
          <a:p>
            <a:r>
              <a:rPr lang="en-ZA" sz="3200" dirty="0"/>
              <a:t>Analogy: When weaving a carpet, there are </a:t>
            </a:r>
            <a:r>
              <a:rPr lang="en-ZA" sz="3200" b="1" u="sng" dirty="0"/>
              <a:t>3 different </a:t>
            </a:r>
            <a:r>
              <a:rPr lang="en-ZA" sz="3200" dirty="0"/>
              <a:t>threads. Each thread is a data attribute. Each millimetre of thread is instantiated data of the attribute of that thread.</a:t>
            </a:r>
          </a:p>
        </p:txBody>
      </p:sp>
      <p:sp>
        <p:nvSpPr>
          <p:cNvPr id="3" name="Content Placeholder 2"/>
          <p:cNvSpPr>
            <a:spLocks noGrp="1"/>
          </p:cNvSpPr>
          <p:nvPr>
            <p:ph idx="1"/>
          </p:nvPr>
        </p:nvSpPr>
        <p:spPr>
          <a:xfrm>
            <a:off x="838200" y="2289265"/>
            <a:ext cx="10515600" cy="4351338"/>
          </a:xfrm>
        </p:spPr>
        <p:txBody>
          <a:bodyPr/>
          <a:lstStyle/>
          <a:p>
            <a:r>
              <a:rPr lang="en-ZA" dirty="0"/>
              <a:t>Here is a simple explanation of Data Functioning in an Enterprise</a:t>
            </a:r>
          </a:p>
          <a:p>
            <a:r>
              <a:rPr lang="en-ZA" dirty="0"/>
              <a:t>Discuss The analogy and the types of Data</a:t>
            </a:r>
            <a:endParaRPr lang="en-ZA" sz="1200" dirty="0"/>
          </a:p>
          <a:p>
            <a:endParaRPr lang="en-ZA" dirty="0"/>
          </a:p>
        </p:txBody>
      </p:sp>
    </p:spTree>
    <p:extLst>
      <p:ext uri="{BB962C8B-B14F-4D97-AF65-F5344CB8AC3E}">
        <p14:creationId xmlns:p14="http://schemas.microsoft.com/office/powerpoint/2010/main" val="39009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BB57-253B-4D62-9ED1-E705DBD0B8BD}"/>
              </a:ext>
            </a:extLst>
          </p:cNvPr>
          <p:cNvSpPr>
            <a:spLocks noGrp="1"/>
          </p:cNvSpPr>
          <p:nvPr>
            <p:ph type="title"/>
          </p:nvPr>
        </p:nvSpPr>
        <p:spPr/>
        <p:txBody>
          <a:bodyPr/>
          <a:lstStyle/>
          <a:p>
            <a:r>
              <a:rPr lang="en-US" dirty="0"/>
              <a:t>A small company weaving a transaction</a:t>
            </a:r>
          </a:p>
        </p:txBody>
      </p:sp>
      <p:sp>
        <p:nvSpPr>
          <p:cNvPr id="3" name="Content Placeholder 2">
            <a:extLst>
              <a:ext uri="{FF2B5EF4-FFF2-40B4-BE49-F238E27FC236}">
                <a16:creationId xmlns:a16="http://schemas.microsoft.com/office/drawing/2014/main" id="{A803A7BB-0BE5-4643-A7B8-CC25E8D5B13B}"/>
              </a:ext>
            </a:extLst>
          </p:cNvPr>
          <p:cNvSpPr>
            <a:spLocks noGrp="1"/>
          </p:cNvSpPr>
          <p:nvPr>
            <p:ph idx="1"/>
          </p:nvPr>
        </p:nvSpPr>
        <p:spPr/>
        <p:txBody>
          <a:bodyPr/>
          <a:lstStyle/>
          <a:p>
            <a:r>
              <a:rPr lang="en-ZA" dirty="0">
                <a:hlinkClick r:id="rId2"/>
              </a:rPr>
              <a:t>https://www.youtube.com/watch?v=aT6gx4db7z8</a:t>
            </a:r>
            <a:endParaRPr lang="en-ZA" dirty="0"/>
          </a:p>
        </p:txBody>
      </p:sp>
      <p:pic>
        <p:nvPicPr>
          <p:cNvPr id="4" name="Picture 3">
            <a:extLst>
              <a:ext uri="{FF2B5EF4-FFF2-40B4-BE49-F238E27FC236}">
                <a16:creationId xmlns:a16="http://schemas.microsoft.com/office/drawing/2014/main" id="{DBD50DFD-3529-4505-A335-A50B3BDD05CC}"/>
              </a:ext>
            </a:extLst>
          </p:cNvPr>
          <p:cNvPicPr>
            <a:picLocks noChangeAspect="1"/>
          </p:cNvPicPr>
          <p:nvPr/>
        </p:nvPicPr>
        <p:blipFill>
          <a:blip r:embed="rId3"/>
          <a:stretch>
            <a:fillRect/>
          </a:stretch>
        </p:blipFill>
        <p:spPr>
          <a:xfrm>
            <a:off x="2387555" y="2307852"/>
            <a:ext cx="6756443" cy="4333354"/>
          </a:xfrm>
          <a:prstGeom prst="rect">
            <a:avLst/>
          </a:prstGeom>
        </p:spPr>
      </p:pic>
    </p:spTree>
    <p:extLst>
      <p:ext uri="{BB962C8B-B14F-4D97-AF65-F5344CB8AC3E}">
        <p14:creationId xmlns:p14="http://schemas.microsoft.com/office/powerpoint/2010/main" val="374073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BB57-253B-4D62-9ED1-E705DBD0B8BD}"/>
              </a:ext>
            </a:extLst>
          </p:cNvPr>
          <p:cNvSpPr>
            <a:spLocks noGrp="1"/>
          </p:cNvSpPr>
          <p:nvPr>
            <p:ph type="title"/>
          </p:nvPr>
        </p:nvSpPr>
        <p:spPr/>
        <p:txBody>
          <a:bodyPr/>
          <a:lstStyle/>
          <a:p>
            <a:r>
              <a:rPr lang="en-US" dirty="0"/>
              <a:t>Siloed Management of Data in systems</a:t>
            </a:r>
          </a:p>
        </p:txBody>
      </p:sp>
      <p:sp>
        <p:nvSpPr>
          <p:cNvPr id="3" name="Content Placeholder 2">
            <a:extLst>
              <a:ext uri="{FF2B5EF4-FFF2-40B4-BE49-F238E27FC236}">
                <a16:creationId xmlns:a16="http://schemas.microsoft.com/office/drawing/2014/main" id="{A803A7BB-0BE5-4643-A7B8-CC25E8D5B13B}"/>
              </a:ext>
            </a:extLst>
          </p:cNvPr>
          <p:cNvSpPr>
            <a:spLocks noGrp="1"/>
          </p:cNvSpPr>
          <p:nvPr>
            <p:ph idx="1"/>
          </p:nvPr>
        </p:nvSpPr>
        <p:spPr>
          <a:xfrm>
            <a:off x="838200" y="1825625"/>
            <a:ext cx="10515600" cy="571586"/>
          </a:xfrm>
        </p:spPr>
        <p:txBody>
          <a:bodyPr/>
          <a:lstStyle/>
          <a:p>
            <a:r>
              <a:rPr lang="en-ZA" dirty="0">
                <a:hlinkClick r:id="rId2"/>
              </a:rPr>
              <a:t>https://www.youtube.com/watch?v=ZYU5T9t7-oo</a:t>
            </a:r>
            <a:endParaRPr lang="en-ZA" dirty="0"/>
          </a:p>
        </p:txBody>
      </p:sp>
      <p:pic>
        <p:nvPicPr>
          <p:cNvPr id="4" name="Picture 3">
            <a:extLst>
              <a:ext uri="{FF2B5EF4-FFF2-40B4-BE49-F238E27FC236}">
                <a16:creationId xmlns:a16="http://schemas.microsoft.com/office/drawing/2014/main" id="{60337AD6-0B0F-48FB-B2B8-8BE71EDC2AF3}"/>
              </a:ext>
            </a:extLst>
          </p:cNvPr>
          <p:cNvPicPr>
            <a:picLocks noChangeAspect="1"/>
          </p:cNvPicPr>
          <p:nvPr/>
        </p:nvPicPr>
        <p:blipFill>
          <a:blip r:embed="rId3"/>
          <a:stretch>
            <a:fillRect/>
          </a:stretch>
        </p:blipFill>
        <p:spPr>
          <a:xfrm>
            <a:off x="269016" y="2345336"/>
            <a:ext cx="8553707" cy="4179375"/>
          </a:xfrm>
          <a:prstGeom prst="rect">
            <a:avLst/>
          </a:prstGeom>
        </p:spPr>
      </p:pic>
    </p:spTree>
    <p:extLst>
      <p:ext uri="{BB962C8B-B14F-4D97-AF65-F5344CB8AC3E}">
        <p14:creationId xmlns:p14="http://schemas.microsoft.com/office/powerpoint/2010/main" val="17407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D3BD-9BE1-4085-A671-EDD5C5EFD1ED}"/>
              </a:ext>
            </a:extLst>
          </p:cNvPr>
          <p:cNvSpPr>
            <a:spLocks noGrp="1"/>
          </p:cNvSpPr>
          <p:nvPr>
            <p:ph type="title"/>
          </p:nvPr>
        </p:nvSpPr>
        <p:spPr/>
        <p:txBody>
          <a:bodyPr/>
          <a:lstStyle/>
          <a:p>
            <a:r>
              <a:rPr lang="en-US" dirty="0"/>
              <a:t>Business Silos with their own Data Sources</a:t>
            </a:r>
          </a:p>
        </p:txBody>
      </p:sp>
      <p:sp>
        <p:nvSpPr>
          <p:cNvPr id="3" name="Content Placeholder 2">
            <a:extLst>
              <a:ext uri="{FF2B5EF4-FFF2-40B4-BE49-F238E27FC236}">
                <a16:creationId xmlns:a16="http://schemas.microsoft.com/office/drawing/2014/main" id="{787DFBE2-EDFD-4335-BBC1-9779D239F73D}"/>
              </a:ext>
            </a:extLst>
          </p:cNvPr>
          <p:cNvSpPr>
            <a:spLocks noGrp="1"/>
          </p:cNvSpPr>
          <p:nvPr>
            <p:ph idx="1"/>
          </p:nvPr>
        </p:nvSpPr>
        <p:spPr>
          <a:xfrm>
            <a:off x="838200" y="1825625"/>
            <a:ext cx="10515600" cy="571586"/>
          </a:xfrm>
        </p:spPr>
        <p:txBody>
          <a:bodyPr/>
          <a:lstStyle/>
          <a:p>
            <a:r>
              <a:rPr lang="en-US" dirty="0">
                <a:hlinkClick r:id="rId2"/>
              </a:rPr>
              <a:t>https://www.youtube.com/watch?v=Sztvjrkixzs</a:t>
            </a:r>
            <a:r>
              <a:rPr lang="en-US" dirty="0"/>
              <a:t> </a:t>
            </a:r>
          </a:p>
        </p:txBody>
      </p:sp>
      <p:pic>
        <p:nvPicPr>
          <p:cNvPr id="4" name="Picture 3">
            <a:extLst>
              <a:ext uri="{FF2B5EF4-FFF2-40B4-BE49-F238E27FC236}">
                <a16:creationId xmlns:a16="http://schemas.microsoft.com/office/drawing/2014/main" id="{BA67147A-F0C7-46F5-83C2-885235F3C7D0}"/>
              </a:ext>
            </a:extLst>
          </p:cNvPr>
          <p:cNvPicPr>
            <a:picLocks noChangeAspect="1"/>
          </p:cNvPicPr>
          <p:nvPr/>
        </p:nvPicPr>
        <p:blipFill>
          <a:blip r:embed="rId3"/>
          <a:stretch>
            <a:fillRect/>
          </a:stretch>
        </p:blipFill>
        <p:spPr>
          <a:xfrm>
            <a:off x="242244" y="2376295"/>
            <a:ext cx="8802902" cy="4327889"/>
          </a:xfrm>
          <a:prstGeom prst="rect">
            <a:avLst/>
          </a:prstGeom>
        </p:spPr>
      </p:pic>
    </p:spTree>
    <p:extLst>
      <p:ext uri="{BB962C8B-B14F-4D97-AF65-F5344CB8AC3E}">
        <p14:creationId xmlns:p14="http://schemas.microsoft.com/office/powerpoint/2010/main" val="89369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BB57-253B-4D62-9ED1-E705DBD0B8BD}"/>
              </a:ext>
            </a:extLst>
          </p:cNvPr>
          <p:cNvSpPr>
            <a:spLocks noGrp="1"/>
          </p:cNvSpPr>
          <p:nvPr>
            <p:ph type="title"/>
          </p:nvPr>
        </p:nvSpPr>
        <p:spPr/>
        <p:txBody>
          <a:bodyPr/>
          <a:lstStyle/>
          <a:p>
            <a:r>
              <a:rPr lang="en-US" dirty="0"/>
              <a:t>An Effective Data Governed Enterprise</a:t>
            </a:r>
          </a:p>
        </p:txBody>
      </p:sp>
      <p:sp>
        <p:nvSpPr>
          <p:cNvPr id="3" name="Content Placeholder 2">
            <a:extLst>
              <a:ext uri="{FF2B5EF4-FFF2-40B4-BE49-F238E27FC236}">
                <a16:creationId xmlns:a16="http://schemas.microsoft.com/office/drawing/2014/main" id="{A803A7BB-0BE5-4643-A7B8-CC25E8D5B13B}"/>
              </a:ext>
            </a:extLst>
          </p:cNvPr>
          <p:cNvSpPr>
            <a:spLocks noGrp="1"/>
          </p:cNvSpPr>
          <p:nvPr>
            <p:ph idx="1"/>
          </p:nvPr>
        </p:nvSpPr>
        <p:spPr>
          <a:xfrm>
            <a:off x="838200" y="1825625"/>
            <a:ext cx="10515600" cy="460375"/>
          </a:xfrm>
        </p:spPr>
        <p:txBody>
          <a:bodyPr>
            <a:normAutofit lnSpcReduction="10000"/>
          </a:bodyPr>
          <a:lstStyle/>
          <a:p>
            <a:r>
              <a:rPr lang="en-ZA" dirty="0">
                <a:hlinkClick r:id="rId2"/>
              </a:rPr>
              <a:t>https://www.youtube.com/watch?v=zhzf6cIEGM8</a:t>
            </a:r>
            <a:endParaRPr lang="en-ZA" dirty="0"/>
          </a:p>
        </p:txBody>
      </p:sp>
      <p:pic>
        <p:nvPicPr>
          <p:cNvPr id="4" name="Picture 3">
            <a:extLst>
              <a:ext uri="{FF2B5EF4-FFF2-40B4-BE49-F238E27FC236}">
                <a16:creationId xmlns:a16="http://schemas.microsoft.com/office/drawing/2014/main" id="{C9791A44-6C0C-424E-A980-FB0BFFD80726}"/>
              </a:ext>
            </a:extLst>
          </p:cNvPr>
          <p:cNvPicPr>
            <a:picLocks noChangeAspect="1"/>
          </p:cNvPicPr>
          <p:nvPr/>
        </p:nvPicPr>
        <p:blipFill>
          <a:blip r:embed="rId3"/>
          <a:stretch>
            <a:fillRect/>
          </a:stretch>
        </p:blipFill>
        <p:spPr>
          <a:xfrm>
            <a:off x="178658" y="2297367"/>
            <a:ext cx="6743700" cy="2495550"/>
          </a:xfrm>
          <a:prstGeom prst="rect">
            <a:avLst/>
          </a:prstGeom>
        </p:spPr>
      </p:pic>
      <p:pic>
        <p:nvPicPr>
          <p:cNvPr id="5" name="Picture 4">
            <a:extLst>
              <a:ext uri="{FF2B5EF4-FFF2-40B4-BE49-F238E27FC236}">
                <a16:creationId xmlns:a16="http://schemas.microsoft.com/office/drawing/2014/main" id="{ADC9F67D-1082-4C6B-890A-BD69E5D1E8C4}"/>
              </a:ext>
            </a:extLst>
          </p:cNvPr>
          <p:cNvPicPr>
            <a:picLocks noChangeAspect="1"/>
          </p:cNvPicPr>
          <p:nvPr/>
        </p:nvPicPr>
        <p:blipFill>
          <a:blip r:embed="rId4"/>
          <a:stretch>
            <a:fillRect/>
          </a:stretch>
        </p:blipFill>
        <p:spPr>
          <a:xfrm>
            <a:off x="6984143" y="2297367"/>
            <a:ext cx="5071085" cy="2495550"/>
          </a:xfrm>
          <a:prstGeom prst="rect">
            <a:avLst/>
          </a:prstGeom>
        </p:spPr>
      </p:pic>
      <p:pic>
        <p:nvPicPr>
          <p:cNvPr id="6" name="Picture 5">
            <a:extLst>
              <a:ext uri="{FF2B5EF4-FFF2-40B4-BE49-F238E27FC236}">
                <a16:creationId xmlns:a16="http://schemas.microsoft.com/office/drawing/2014/main" id="{E87FD88F-B5D3-46C8-B14C-F48D20A6F1AA}"/>
              </a:ext>
            </a:extLst>
          </p:cNvPr>
          <p:cNvPicPr>
            <a:picLocks noChangeAspect="1"/>
          </p:cNvPicPr>
          <p:nvPr/>
        </p:nvPicPr>
        <p:blipFill>
          <a:blip r:embed="rId5"/>
          <a:stretch>
            <a:fillRect/>
          </a:stretch>
        </p:blipFill>
        <p:spPr>
          <a:xfrm>
            <a:off x="5573603" y="4901560"/>
            <a:ext cx="4086208" cy="1941513"/>
          </a:xfrm>
          <a:prstGeom prst="rect">
            <a:avLst/>
          </a:prstGeom>
        </p:spPr>
      </p:pic>
      <p:pic>
        <p:nvPicPr>
          <p:cNvPr id="8" name="Picture 7">
            <a:extLst>
              <a:ext uri="{FF2B5EF4-FFF2-40B4-BE49-F238E27FC236}">
                <a16:creationId xmlns:a16="http://schemas.microsoft.com/office/drawing/2014/main" id="{A296BEFE-BB46-482F-AE23-B4BEFFB7F5A9}"/>
              </a:ext>
            </a:extLst>
          </p:cNvPr>
          <p:cNvPicPr>
            <a:picLocks noChangeAspect="1"/>
          </p:cNvPicPr>
          <p:nvPr/>
        </p:nvPicPr>
        <p:blipFill>
          <a:blip r:embed="rId6"/>
          <a:stretch>
            <a:fillRect/>
          </a:stretch>
        </p:blipFill>
        <p:spPr>
          <a:xfrm>
            <a:off x="172540" y="4901560"/>
            <a:ext cx="5351635" cy="1926589"/>
          </a:xfrm>
          <a:prstGeom prst="rect">
            <a:avLst/>
          </a:prstGeom>
        </p:spPr>
      </p:pic>
    </p:spTree>
    <p:extLst>
      <p:ext uri="{BB962C8B-B14F-4D97-AF65-F5344CB8AC3E}">
        <p14:creationId xmlns:p14="http://schemas.microsoft.com/office/powerpoint/2010/main" val="321603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A2B-A659-4E2A-ACD7-3BA741C13B9E}"/>
              </a:ext>
            </a:extLst>
          </p:cNvPr>
          <p:cNvSpPr>
            <a:spLocks noGrp="1"/>
          </p:cNvSpPr>
          <p:nvPr>
            <p:ph type="title"/>
          </p:nvPr>
        </p:nvSpPr>
        <p:spPr/>
        <p:txBody>
          <a:bodyPr/>
          <a:lstStyle/>
          <a:p>
            <a:r>
              <a:rPr lang="en-US" dirty="0"/>
              <a:t>Key Take-Aways (Exec-Guys)</a:t>
            </a:r>
          </a:p>
        </p:txBody>
      </p:sp>
      <p:sp>
        <p:nvSpPr>
          <p:cNvPr id="3" name="Content Placeholder 2">
            <a:extLst>
              <a:ext uri="{FF2B5EF4-FFF2-40B4-BE49-F238E27FC236}">
                <a16:creationId xmlns:a16="http://schemas.microsoft.com/office/drawing/2014/main" id="{4E4E8722-F0DE-464D-8DDD-9FDC53345149}"/>
              </a:ext>
            </a:extLst>
          </p:cNvPr>
          <p:cNvSpPr>
            <a:spLocks noGrp="1"/>
          </p:cNvSpPr>
          <p:nvPr>
            <p:ph idx="1"/>
          </p:nvPr>
        </p:nvSpPr>
        <p:spPr>
          <a:xfrm>
            <a:off x="838199" y="1825625"/>
            <a:ext cx="11221995" cy="4351338"/>
          </a:xfrm>
        </p:spPr>
        <p:txBody>
          <a:bodyPr>
            <a:normAutofit fontScale="92500" lnSpcReduction="10000"/>
          </a:bodyPr>
          <a:lstStyle/>
          <a:p>
            <a:r>
              <a:rPr lang="en-US" dirty="0"/>
              <a:t>You have to change your Business Structure to leverage effective Data Management</a:t>
            </a:r>
          </a:p>
          <a:p>
            <a:r>
              <a:rPr lang="en-US" dirty="0"/>
              <a:t>You have to educate your staff to be able to work with one structure of a data object (ideally through one process) when implementing a single, simplified Technology Solution</a:t>
            </a:r>
          </a:p>
          <a:p>
            <a:r>
              <a:rPr lang="en-US" dirty="0"/>
              <a:t>CFO : CEO : CDO Discussion:</a:t>
            </a:r>
          </a:p>
          <a:p>
            <a:pPr lvl="1"/>
            <a:r>
              <a:rPr lang="en-US" dirty="0"/>
              <a:t>CEO - Q: Which is more important, my money or my data?</a:t>
            </a:r>
          </a:p>
          <a:p>
            <a:pPr lvl="1"/>
            <a:r>
              <a:rPr lang="en-US" dirty="0"/>
              <a:t>CFO - A: Your Money! – It is like water, without it the Business will die.</a:t>
            </a:r>
          </a:p>
          <a:p>
            <a:pPr lvl="1"/>
            <a:r>
              <a:rPr lang="en-US" dirty="0"/>
              <a:t>CDO - A: Your Data! – It tells you if you have money and where it is. (amongst other things) </a:t>
            </a:r>
          </a:p>
          <a:p>
            <a:r>
              <a:rPr lang="en-US" dirty="0"/>
              <a:t>Data is like air:</a:t>
            </a:r>
          </a:p>
          <a:p>
            <a:pPr lvl="1"/>
            <a:r>
              <a:rPr lang="en-US" b="1" dirty="0"/>
              <a:t>Today, Business dies a lot faster if you don’t have data than if you don’t have money.</a:t>
            </a:r>
          </a:p>
          <a:p>
            <a:endParaRPr lang="en-US" dirty="0"/>
          </a:p>
        </p:txBody>
      </p:sp>
    </p:spTree>
    <p:extLst>
      <p:ext uri="{BB962C8B-B14F-4D97-AF65-F5344CB8AC3E}">
        <p14:creationId xmlns:p14="http://schemas.microsoft.com/office/powerpoint/2010/main" val="226945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DF81-E1A5-4E49-BBC1-03DDB4367A77}"/>
              </a:ext>
            </a:extLst>
          </p:cNvPr>
          <p:cNvSpPr>
            <a:spLocks noGrp="1"/>
          </p:cNvSpPr>
          <p:nvPr>
            <p:ph type="title"/>
          </p:nvPr>
        </p:nvSpPr>
        <p:spPr>
          <a:xfrm>
            <a:off x="821090" y="365125"/>
            <a:ext cx="10924592" cy="1325563"/>
          </a:xfrm>
        </p:spPr>
        <p:txBody>
          <a:bodyPr/>
          <a:lstStyle/>
          <a:p>
            <a:r>
              <a:rPr lang="en-US" dirty="0"/>
              <a:t>Traditional Thinking vs Time Centered Thinking</a:t>
            </a:r>
          </a:p>
        </p:txBody>
      </p:sp>
      <p:sp>
        <p:nvSpPr>
          <p:cNvPr id="3" name="Content Placeholder 2">
            <a:extLst>
              <a:ext uri="{FF2B5EF4-FFF2-40B4-BE49-F238E27FC236}">
                <a16:creationId xmlns:a16="http://schemas.microsoft.com/office/drawing/2014/main" id="{A97A05EA-1E58-4504-AAA3-8A1CD11FFCC0}"/>
              </a:ext>
            </a:extLst>
          </p:cNvPr>
          <p:cNvSpPr>
            <a:spLocks noGrp="1"/>
          </p:cNvSpPr>
          <p:nvPr>
            <p:ph idx="1"/>
          </p:nvPr>
        </p:nvSpPr>
        <p:spPr>
          <a:xfrm>
            <a:off x="838200" y="1825625"/>
            <a:ext cx="10924592" cy="4667250"/>
          </a:xfrm>
        </p:spPr>
        <p:txBody>
          <a:bodyPr>
            <a:normAutofit fontScale="92500" lnSpcReduction="20000"/>
          </a:bodyPr>
          <a:lstStyle/>
          <a:p>
            <a:r>
              <a:rPr lang="en-US" b="1" u="sng" dirty="0"/>
              <a:t>Traditional Thinking: </a:t>
            </a:r>
          </a:p>
          <a:p>
            <a:r>
              <a:rPr lang="en-US" dirty="0"/>
              <a:t>- We add a date attribute to something we are doing … sometimes</a:t>
            </a:r>
          </a:p>
          <a:p>
            <a:pPr marL="0" indent="0">
              <a:buNone/>
            </a:pPr>
            <a:endParaRPr lang="en-US" dirty="0"/>
          </a:p>
          <a:p>
            <a:r>
              <a:rPr lang="en-US" b="1" u="sng" dirty="0"/>
              <a:t>Time Centered Thinking: </a:t>
            </a:r>
          </a:p>
          <a:p>
            <a:r>
              <a:rPr lang="en-US" dirty="0"/>
              <a:t>- We determine Assets of the Enterprise based on Time Cycles</a:t>
            </a:r>
          </a:p>
          <a:p>
            <a:r>
              <a:rPr lang="en-US" dirty="0"/>
              <a:t>- We use the Information Value Chain (IVC) to align the Enterprise to time</a:t>
            </a:r>
          </a:p>
          <a:p>
            <a:r>
              <a:rPr lang="en-US" dirty="0"/>
              <a:t>- We add Attributes to the time line, instead of time to the attributes</a:t>
            </a:r>
          </a:p>
          <a:p>
            <a:r>
              <a:rPr lang="en-US" dirty="0"/>
              <a:t>- We document the history of our assets against the same time line </a:t>
            </a:r>
          </a:p>
          <a:p>
            <a:r>
              <a:rPr lang="en-US" dirty="0"/>
              <a:t>- We map the Data flows and show historical data flows</a:t>
            </a:r>
          </a:p>
          <a:p>
            <a:r>
              <a:rPr lang="en-US" dirty="0"/>
              <a:t>- We map all these against the two triangles of: </a:t>
            </a:r>
          </a:p>
          <a:p>
            <a:pPr lvl="1"/>
            <a:r>
              <a:rPr lang="en-US" dirty="0"/>
              <a:t>Enterprise Architecture (traditional apex-up-triangle mapped against IVC) and </a:t>
            </a:r>
          </a:p>
          <a:p>
            <a:pPr lvl="1"/>
            <a:r>
              <a:rPr lang="en-US" dirty="0"/>
              <a:t>Service Oriented Architecture (apex-down mapped against IVC)</a:t>
            </a:r>
          </a:p>
          <a:p>
            <a:endParaRPr lang="en-US" dirty="0"/>
          </a:p>
        </p:txBody>
      </p:sp>
    </p:spTree>
    <p:extLst>
      <p:ext uri="{BB962C8B-B14F-4D97-AF65-F5344CB8AC3E}">
        <p14:creationId xmlns:p14="http://schemas.microsoft.com/office/powerpoint/2010/main" val="19994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3373-A458-4736-B0F3-B00F47917C79}"/>
              </a:ext>
            </a:extLst>
          </p:cNvPr>
          <p:cNvSpPr>
            <a:spLocks noGrp="1"/>
          </p:cNvSpPr>
          <p:nvPr>
            <p:ph type="title"/>
          </p:nvPr>
        </p:nvSpPr>
        <p:spPr/>
        <p:txBody>
          <a:bodyPr/>
          <a:lstStyle/>
          <a:p>
            <a:r>
              <a:rPr lang="en-US"/>
              <a:t>The Data </a:t>
            </a:r>
            <a:endParaRPr lang="en-US" dirty="0"/>
          </a:p>
        </p:txBody>
      </p:sp>
      <p:sp>
        <p:nvSpPr>
          <p:cNvPr id="3" name="Content Placeholder 2">
            <a:extLst>
              <a:ext uri="{FF2B5EF4-FFF2-40B4-BE49-F238E27FC236}">
                <a16:creationId xmlns:a16="http://schemas.microsoft.com/office/drawing/2014/main" id="{3C0C0ABC-EF62-4546-81A0-8D056AA01C2E}"/>
              </a:ext>
            </a:extLst>
          </p:cNvPr>
          <p:cNvSpPr>
            <a:spLocks noGrp="1"/>
          </p:cNvSpPr>
          <p:nvPr>
            <p:ph idx="1"/>
          </p:nvPr>
        </p:nvSpPr>
        <p:spPr/>
        <p:txBody>
          <a:bodyPr>
            <a:normAutofit fontScale="85000" lnSpcReduction="20000"/>
          </a:bodyPr>
          <a:lstStyle/>
          <a:p>
            <a:r>
              <a:rPr lang="en-US" dirty="0"/>
              <a:t>What is time?</a:t>
            </a:r>
          </a:p>
          <a:p>
            <a:r>
              <a:rPr lang="en-US" dirty="0"/>
              <a:t>Time is a dimension. </a:t>
            </a:r>
          </a:p>
          <a:p>
            <a:r>
              <a:rPr lang="en-US" dirty="0"/>
              <a:t>We know the past exists (we have shared memories and records)</a:t>
            </a:r>
          </a:p>
          <a:p>
            <a:r>
              <a:rPr lang="en-US" dirty="0"/>
              <a:t>We assume based on past experiences that there is a future</a:t>
            </a:r>
          </a:p>
          <a:p>
            <a:r>
              <a:rPr lang="en-US" dirty="0"/>
              <a:t>We know based on observation that for some their future “ceased”</a:t>
            </a:r>
          </a:p>
          <a:p>
            <a:r>
              <a:rPr lang="en-US" dirty="0"/>
              <a:t>Everything is subject to the effects of time.</a:t>
            </a:r>
          </a:p>
          <a:p>
            <a:r>
              <a:rPr lang="en-US" dirty="0"/>
              <a:t>1. Data Decay (Data rots and contaminates good data)</a:t>
            </a:r>
          </a:p>
          <a:p>
            <a:r>
              <a:rPr lang="en-US" dirty="0"/>
              <a:t>2. Latency (Data can arrive too late causing issues)</a:t>
            </a:r>
          </a:p>
          <a:p>
            <a:r>
              <a:rPr lang="en-US" dirty="0"/>
              <a:t>3. Data in the minds of people (blocking new ways of Data Management)</a:t>
            </a:r>
          </a:p>
          <a:p>
            <a:r>
              <a:rPr lang="en-US" dirty="0"/>
              <a:t>4. Data Management Maturity (evolving with ageing data &amp; systems)</a:t>
            </a:r>
          </a:p>
          <a:p>
            <a:r>
              <a:rPr lang="en-US" dirty="0"/>
              <a:t>5. Truth and Changing Meta-data</a:t>
            </a:r>
          </a:p>
          <a:p>
            <a:pPr lvl="1"/>
            <a:endParaRPr lang="en-US" dirty="0"/>
          </a:p>
        </p:txBody>
      </p:sp>
    </p:spTree>
    <p:extLst>
      <p:ext uri="{BB962C8B-B14F-4D97-AF65-F5344CB8AC3E}">
        <p14:creationId xmlns:p14="http://schemas.microsoft.com/office/powerpoint/2010/main" val="313944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734C-1B5D-4F55-AAC8-476D71295993}"/>
              </a:ext>
            </a:extLst>
          </p:cNvPr>
          <p:cNvSpPr>
            <a:spLocks noGrp="1"/>
          </p:cNvSpPr>
          <p:nvPr>
            <p:ph type="title"/>
          </p:nvPr>
        </p:nvSpPr>
        <p:spPr>
          <a:xfrm>
            <a:off x="172995" y="365125"/>
            <a:ext cx="11695155" cy="1325563"/>
          </a:xfrm>
        </p:spPr>
        <p:txBody>
          <a:bodyPr/>
          <a:lstStyle/>
          <a:p>
            <a:r>
              <a:rPr lang="en-US" dirty="0"/>
              <a:t>Manage Data against Time in the minds of people</a:t>
            </a:r>
          </a:p>
        </p:txBody>
      </p:sp>
      <p:pic>
        <p:nvPicPr>
          <p:cNvPr id="4" name="Content Placeholder 3">
            <a:extLst>
              <a:ext uri="{FF2B5EF4-FFF2-40B4-BE49-F238E27FC236}">
                <a16:creationId xmlns:a16="http://schemas.microsoft.com/office/drawing/2014/main" id="{403DDB64-B3D2-4E00-9424-0CDB1DFEFF16}"/>
              </a:ext>
            </a:extLst>
          </p:cNvPr>
          <p:cNvPicPr>
            <a:picLocks noGrp="1" noChangeAspect="1"/>
          </p:cNvPicPr>
          <p:nvPr>
            <p:ph idx="1"/>
          </p:nvPr>
        </p:nvPicPr>
        <p:blipFill>
          <a:blip r:embed="rId2"/>
          <a:stretch>
            <a:fillRect/>
          </a:stretch>
        </p:blipFill>
        <p:spPr>
          <a:xfrm>
            <a:off x="12458" y="2721770"/>
            <a:ext cx="4798450" cy="2889321"/>
          </a:xfrm>
          <a:prstGeom prst="rect">
            <a:avLst/>
          </a:prstGeom>
        </p:spPr>
      </p:pic>
      <p:pic>
        <p:nvPicPr>
          <p:cNvPr id="5" name="Picture 4">
            <a:extLst>
              <a:ext uri="{FF2B5EF4-FFF2-40B4-BE49-F238E27FC236}">
                <a16:creationId xmlns:a16="http://schemas.microsoft.com/office/drawing/2014/main" id="{435728E2-491C-46CC-976B-4DF9773A6ECA}"/>
              </a:ext>
            </a:extLst>
          </p:cNvPr>
          <p:cNvPicPr>
            <a:picLocks noChangeAspect="1"/>
          </p:cNvPicPr>
          <p:nvPr/>
        </p:nvPicPr>
        <p:blipFill>
          <a:blip r:embed="rId3"/>
          <a:stretch>
            <a:fillRect/>
          </a:stretch>
        </p:blipFill>
        <p:spPr>
          <a:xfrm>
            <a:off x="4810908" y="1396207"/>
            <a:ext cx="7057242" cy="5461793"/>
          </a:xfrm>
          <a:prstGeom prst="rect">
            <a:avLst/>
          </a:prstGeom>
        </p:spPr>
      </p:pic>
      <p:sp>
        <p:nvSpPr>
          <p:cNvPr id="3" name="TextBox 2">
            <a:extLst>
              <a:ext uri="{FF2B5EF4-FFF2-40B4-BE49-F238E27FC236}">
                <a16:creationId xmlns:a16="http://schemas.microsoft.com/office/drawing/2014/main" id="{2A31A255-379D-481B-BDC3-01543403405E}"/>
              </a:ext>
            </a:extLst>
          </p:cNvPr>
          <p:cNvSpPr txBox="1"/>
          <p:nvPr/>
        </p:nvSpPr>
        <p:spPr>
          <a:xfrm>
            <a:off x="172995" y="6118953"/>
            <a:ext cx="5609967" cy="523220"/>
          </a:xfrm>
          <a:prstGeom prst="rect">
            <a:avLst/>
          </a:prstGeom>
          <a:noFill/>
        </p:spPr>
        <p:txBody>
          <a:bodyPr wrap="square" rtlCol="0">
            <a:spAutoFit/>
          </a:bodyPr>
          <a:lstStyle/>
          <a:p>
            <a:r>
              <a:rPr lang="en-US" sz="2800" dirty="0">
                <a:hlinkClick r:id="rId4"/>
              </a:rPr>
              <a:t>www.multidimensionalthinkers.com</a:t>
            </a:r>
            <a:endParaRPr lang="en-US" sz="2800" dirty="0"/>
          </a:p>
        </p:txBody>
      </p:sp>
    </p:spTree>
    <p:extLst>
      <p:ext uri="{BB962C8B-B14F-4D97-AF65-F5344CB8AC3E}">
        <p14:creationId xmlns:p14="http://schemas.microsoft.com/office/powerpoint/2010/main" val="218323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sz="6000" b="1" dirty="0"/>
              <a:t>The best Data Manager</a:t>
            </a:r>
            <a:r>
              <a:rPr lang="en-ZA" sz="3600" b="1" dirty="0"/>
              <a:t>, </a:t>
            </a:r>
            <a:br>
              <a:rPr lang="en-ZA" sz="3600" b="1" dirty="0"/>
            </a:br>
            <a:r>
              <a:rPr lang="en-ZA" sz="3600" b="1" dirty="0"/>
              <a:t>will be the person who is … </a:t>
            </a:r>
            <a:br>
              <a:rPr lang="en-ZA" sz="3600" b="1" dirty="0"/>
            </a:br>
            <a:r>
              <a:rPr lang="en-ZA" sz="6000" b="1" dirty="0"/>
              <a:t>a good Gardener. </a:t>
            </a:r>
            <a:br>
              <a:rPr lang="en-ZA" sz="3600" b="1" dirty="0"/>
            </a:br>
            <a:r>
              <a:rPr lang="en-ZA" sz="3600" b="1" dirty="0">
                <a:hlinkClick r:id="rId2"/>
              </a:rPr>
              <a:t>https://www.youtube.com/watch?v=1e0NDruyU0U</a:t>
            </a:r>
            <a:r>
              <a:rPr lang="en-ZA" sz="3600" b="1" dirty="0"/>
              <a:t> </a:t>
            </a:r>
            <a:br>
              <a:rPr lang="en-ZA" sz="2200" dirty="0"/>
            </a:br>
            <a:br>
              <a:rPr lang="en-ZA" sz="2200" dirty="0"/>
            </a:br>
            <a:r>
              <a:rPr lang="en-ZA" sz="2200" dirty="0"/>
              <a:t>Time impact and cycles and windows of opportunity in a Garden must be paid attention to.</a:t>
            </a:r>
            <a:br>
              <a:rPr lang="en-ZA" sz="2200" dirty="0"/>
            </a:br>
            <a:r>
              <a:rPr lang="en-ZA" sz="2200" dirty="0"/>
              <a:t>The Gold Analogy does not really work anymore, because gold does not decay,</a:t>
            </a:r>
            <a:br>
              <a:rPr lang="en-ZA" sz="2200" dirty="0"/>
            </a:br>
            <a:r>
              <a:rPr lang="en-ZA" sz="2200" dirty="0"/>
              <a:t>However, all data is fluid and subject to time, much like a garden.</a:t>
            </a:r>
            <a:br>
              <a:rPr lang="en-ZA" sz="2200" dirty="0"/>
            </a:br>
            <a:r>
              <a:rPr lang="en-ZA" sz="2200" dirty="0"/>
              <a:t>You can only pick and use the roses in a certain window of opportunity.</a:t>
            </a:r>
          </a:p>
        </p:txBody>
      </p:sp>
    </p:spTree>
    <p:extLst>
      <p:ext uri="{BB962C8B-B14F-4D97-AF65-F5344CB8AC3E}">
        <p14:creationId xmlns:p14="http://schemas.microsoft.com/office/powerpoint/2010/main" val="48483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6639-58D1-4CBD-B6C9-31180B938B19}"/>
              </a:ext>
            </a:extLst>
          </p:cNvPr>
          <p:cNvSpPr>
            <a:spLocks noGrp="1"/>
          </p:cNvSpPr>
          <p:nvPr>
            <p:ph type="title"/>
          </p:nvPr>
        </p:nvSpPr>
        <p:spPr/>
        <p:txBody>
          <a:bodyPr/>
          <a:lstStyle/>
          <a:p>
            <a:r>
              <a:rPr lang="en-US" dirty="0"/>
              <a:t>Blind because we have no Time Lens</a:t>
            </a:r>
          </a:p>
        </p:txBody>
      </p:sp>
      <p:sp>
        <p:nvSpPr>
          <p:cNvPr id="3" name="Content Placeholder 2">
            <a:extLst>
              <a:ext uri="{FF2B5EF4-FFF2-40B4-BE49-F238E27FC236}">
                <a16:creationId xmlns:a16="http://schemas.microsoft.com/office/drawing/2014/main" id="{2C83AC1C-A553-4E65-B5C4-E818C12B8F47}"/>
              </a:ext>
            </a:extLst>
          </p:cNvPr>
          <p:cNvSpPr>
            <a:spLocks noGrp="1"/>
          </p:cNvSpPr>
          <p:nvPr>
            <p:ph idx="1"/>
          </p:nvPr>
        </p:nvSpPr>
        <p:spPr/>
        <p:txBody>
          <a:bodyPr/>
          <a:lstStyle/>
          <a:p>
            <a:r>
              <a:rPr lang="en-US" dirty="0"/>
              <a:t>Steps to take: </a:t>
            </a:r>
          </a:p>
          <a:p>
            <a:pPr lvl="1"/>
            <a:r>
              <a:rPr lang="en-US" dirty="0"/>
              <a:t>Investigate and document the history of: </a:t>
            </a:r>
          </a:p>
          <a:p>
            <a:pPr lvl="2"/>
            <a:r>
              <a:rPr lang="en-US" dirty="0"/>
              <a:t>All aspects of the Information Value Chain as it relates to each asset.</a:t>
            </a:r>
          </a:p>
          <a:p>
            <a:pPr lvl="2"/>
            <a:r>
              <a:rPr lang="en-US" dirty="0"/>
              <a:t>All aspects of the assets as it relates to the Business and IT</a:t>
            </a:r>
          </a:p>
          <a:p>
            <a:pPr lvl="2"/>
            <a:r>
              <a:rPr lang="en-US" dirty="0"/>
              <a:t>All the Data-Flows that used to exist between the Assets </a:t>
            </a:r>
          </a:p>
          <a:p>
            <a:pPr lvl="1"/>
            <a:r>
              <a:rPr lang="en-US" dirty="0"/>
              <a:t>Map the histories together to provide working models of realities against time</a:t>
            </a:r>
          </a:p>
          <a:p>
            <a:pPr lvl="1"/>
            <a:r>
              <a:rPr lang="en-US" dirty="0"/>
              <a:t>Set your time lens to the average frequencies of change </a:t>
            </a:r>
          </a:p>
          <a:p>
            <a:pPr lvl="1"/>
            <a:r>
              <a:rPr lang="en-US" dirty="0"/>
              <a:t>Ensure full checkpoint of synchronized reality at that point in time</a:t>
            </a:r>
          </a:p>
          <a:p>
            <a:pPr lvl="1"/>
            <a:r>
              <a:rPr lang="en-US" dirty="0"/>
              <a:t>Build a time-based Data-Fabric</a:t>
            </a:r>
          </a:p>
          <a:p>
            <a:pPr lvl="2"/>
            <a:endParaRPr lang="en-US" dirty="0"/>
          </a:p>
        </p:txBody>
      </p:sp>
    </p:spTree>
    <p:extLst>
      <p:ext uri="{BB962C8B-B14F-4D97-AF65-F5344CB8AC3E}">
        <p14:creationId xmlns:p14="http://schemas.microsoft.com/office/powerpoint/2010/main" val="407712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765E-7351-4930-AFBF-DA83828D3DC8}"/>
              </a:ext>
            </a:extLst>
          </p:cNvPr>
          <p:cNvSpPr>
            <a:spLocks noGrp="1"/>
          </p:cNvSpPr>
          <p:nvPr>
            <p:ph type="title"/>
          </p:nvPr>
        </p:nvSpPr>
        <p:spPr/>
        <p:txBody>
          <a:bodyPr/>
          <a:lstStyle/>
          <a:p>
            <a:r>
              <a:rPr lang="en-US" dirty="0"/>
              <a:t>Misguided because Meta-data has changed</a:t>
            </a:r>
          </a:p>
        </p:txBody>
      </p:sp>
      <p:sp>
        <p:nvSpPr>
          <p:cNvPr id="3" name="Content Placeholder 2">
            <a:extLst>
              <a:ext uri="{FF2B5EF4-FFF2-40B4-BE49-F238E27FC236}">
                <a16:creationId xmlns:a16="http://schemas.microsoft.com/office/drawing/2014/main" id="{2507D36A-3057-49B1-BE33-6987B607EBC2}"/>
              </a:ext>
            </a:extLst>
          </p:cNvPr>
          <p:cNvSpPr>
            <a:spLocks noGrp="1"/>
          </p:cNvSpPr>
          <p:nvPr>
            <p:ph idx="1"/>
          </p:nvPr>
        </p:nvSpPr>
        <p:spPr/>
        <p:txBody>
          <a:bodyPr>
            <a:normAutofit/>
          </a:bodyPr>
          <a:lstStyle/>
          <a:p>
            <a:r>
              <a:rPr lang="en-US" u="sng" dirty="0"/>
              <a:t>All that we understand a piece of data ,to be depends on Definitions:</a:t>
            </a:r>
          </a:p>
          <a:p>
            <a:r>
              <a:rPr lang="en-US" dirty="0"/>
              <a:t>A Data Definition Document is not enough anymore.</a:t>
            </a:r>
          </a:p>
          <a:p>
            <a:r>
              <a:rPr lang="en-US" dirty="0"/>
              <a:t>An accompanying time line with associated Definitions, which are:</a:t>
            </a:r>
          </a:p>
          <a:p>
            <a:pPr lvl="1"/>
            <a:r>
              <a:rPr lang="en-US" dirty="0"/>
              <a:t>time stamped for start of use, extent of use and end of use (Toxic)</a:t>
            </a:r>
          </a:p>
          <a:p>
            <a:pPr lvl="1"/>
            <a:r>
              <a:rPr lang="en-US" dirty="0"/>
              <a:t>Scope of definition of the new term (replacing previous term, specialization or generalization of terms)</a:t>
            </a:r>
          </a:p>
          <a:p>
            <a:r>
              <a:rPr lang="en-US" dirty="0"/>
              <a:t>Association of Meta-data based on true definition and terms</a:t>
            </a:r>
          </a:p>
          <a:p>
            <a:r>
              <a:rPr lang="en-US" dirty="0"/>
              <a:t>Changes to Definitions and Terms and updating of Meta-data to bring Meta-data into line with current definition.</a:t>
            </a:r>
          </a:p>
        </p:txBody>
      </p:sp>
    </p:spTree>
    <p:extLst>
      <p:ext uri="{BB962C8B-B14F-4D97-AF65-F5344CB8AC3E}">
        <p14:creationId xmlns:p14="http://schemas.microsoft.com/office/powerpoint/2010/main" val="3161362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765E-7351-4930-AFBF-DA83828D3DC8}"/>
              </a:ext>
            </a:extLst>
          </p:cNvPr>
          <p:cNvSpPr>
            <a:spLocks noGrp="1"/>
          </p:cNvSpPr>
          <p:nvPr>
            <p:ph type="title"/>
          </p:nvPr>
        </p:nvSpPr>
        <p:spPr/>
        <p:txBody>
          <a:bodyPr/>
          <a:lstStyle/>
          <a:p>
            <a:r>
              <a:rPr lang="en-US" dirty="0"/>
              <a:t>Deceived because everything is working fine</a:t>
            </a:r>
          </a:p>
        </p:txBody>
      </p:sp>
      <p:sp>
        <p:nvSpPr>
          <p:cNvPr id="3" name="Content Placeholder 2">
            <a:extLst>
              <a:ext uri="{FF2B5EF4-FFF2-40B4-BE49-F238E27FC236}">
                <a16:creationId xmlns:a16="http://schemas.microsoft.com/office/drawing/2014/main" id="{2507D36A-3057-49B1-BE33-6987B607EBC2}"/>
              </a:ext>
            </a:extLst>
          </p:cNvPr>
          <p:cNvSpPr>
            <a:spLocks noGrp="1"/>
          </p:cNvSpPr>
          <p:nvPr>
            <p:ph idx="1"/>
          </p:nvPr>
        </p:nvSpPr>
        <p:spPr>
          <a:xfrm>
            <a:off x="838200" y="1825625"/>
            <a:ext cx="10515600" cy="4667250"/>
          </a:xfrm>
        </p:spPr>
        <p:txBody>
          <a:bodyPr>
            <a:normAutofit fontScale="92500"/>
          </a:bodyPr>
          <a:lstStyle/>
          <a:p>
            <a:r>
              <a:rPr lang="en-US" dirty="0"/>
              <a:t>You need a person who intrinsically understands the unseen world of data:</a:t>
            </a:r>
          </a:p>
          <a:p>
            <a:r>
              <a:rPr lang="en-US" dirty="0"/>
              <a:t>Key considerations are:</a:t>
            </a:r>
          </a:p>
          <a:p>
            <a:pPr lvl="1"/>
            <a:r>
              <a:rPr lang="en-US" dirty="0"/>
              <a:t>Events are random or cyclical.</a:t>
            </a:r>
          </a:p>
          <a:p>
            <a:pPr lvl="1"/>
            <a:r>
              <a:rPr lang="en-US" dirty="0"/>
              <a:t>Cultures determine data flow: logic to one is not logic to another</a:t>
            </a:r>
          </a:p>
          <a:p>
            <a:pPr lvl="1"/>
            <a:r>
              <a:rPr lang="en-US" dirty="0"/>
              <a:t>Words are reused correctly, within different focus areas</a:t>
            </a:r>
          </a:p>
          <a:p>
            <a:pPr lvl="1"/>
            <a:r>
              <a:rPr lang="en-US" dirty="0"/>
              <a:t>People are slow to understand and lazy to ensure understanding is correct</a:t>
            </a:r>
          </a:p>
          <a:p>
            <a:pPr lvl="1"/>
            <a:r>
              <a:rPr lang="en-US" dirty="0"/>
              <a:t>Most people can understand data superficially from the outside of the ball</a:t>
            </a:r>
          </a:p>
          <a:p>
            <a:pPr lvl="1"/>
            <a:r>
              <a:rPr lang="en-US" dirty="0"/>
              <a:t>Find people who can see what is happening inside the ball</a:t>
            </a:r>
          </a:p>
          <a:p>
            <a:pPr lvl="1"/>
            <a:r>
              <a:rPr lang="en-US" dirty="0"/>
              <a:t>Find a Translator who can bridge the gap between: </a:t>
            </a:r>
          </a:p>
          <a:p>
            <a:pPr lvl="2"/>
            <a:r>
              <a:rPr lang="en-US" dirty="0"/>
              <a:t>Business &amp; Data </a:t>
            </a:r>
          </a:p>
          <a:p>
            <a:pPr lvl="2"/>
            <a:r>
              <a:rPr lang="en-US" dirty="0"/>
              <a:t>IT &amp; Data</a:t>
            </a:r>
          </a:p>
          <a:p>
            <a:r>
              <a:rPr lang="en-US" dirty="0"/>
              <a:t>Protect and keep your Data people – everyone is looking for them</a:t>
            </a:r>
          </a:p>
          <a:p>
            <a:pPr lvl="1"/>
            <a:endParaRPr lang="en-US" dirty="0"/>
          </a:p>
        </p:txBody>
      </p:sp>
    </p:spTree>
    <p:extLst>
      <p:ext uri="{BB962C8B-B14F-4D97-AF65-F5344CB8AC3E}">
        <p14:creationId xmlns:p14="http://schemas.microsoft.com/office/powerpoint/2010/main" val="338066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0EB8-1427-4C56-9FA4-9D45D8B640F0}"/>
              </a:ext>
            </a:extLst>
          </p:cNvPr>
          <p:cNvSpPr>
            <a:spLocks noGrp="1"/>
          </p:cNvSpPr>
          <p:nvPr>
            <p:ph type="title"/>
          </p:nvPr>
        </p:nvSpPr>
        <p:spPr/>
        <p:txBody>
          <a:bodyPr/>
          <a:lstStyle/>
          <a:p>
            <a:r>
              <a:rPr lang="en-US" dirty="0"/>
              <a:t>Assuming consistent meaning is applied</a:t>
            </a:r>
          </a:p>
        </p:txBody>
      </p:sp>
      <p:sp>
        <p:nvSpPr>
          <p:cNvPr id="3" name="Content Placeholder 2">
            <a:extLst>
              <a:ext uri="{FF2B5EF4-FFF2-40B4-BE49-F238E27FC236}">
                <a16:creationId xmlns:a16="http://schemas.microsoft.com/office/drawing/2014/main" id="{F0347BF1-4907-4A7D-8310-6CF60A22F216}"/>
              </a:ext>
            </a:extLst>
          </p:cNvPr>
          <p:cNvSpPr>
            <a:spLocks noGrp="1"/>
          </p:cNvSpPr>
          <p:nvPr>
            <p:ph idx="1"/>
          </p:nvPr>
        </p:nvSpPr>
        <p:spPr/>
        <p:txBody>
          <a:bodyPr>
            <a:normAutofit fontScale="92500"/>
          </a:bodyPr>
          <a:lstStyle/>
          <a:p>
            <a:r>
              <a:rPr lang="en-US" dirty="0"/>
              <a:t>Computer systems are relatively stable and consistent, but not clever</a:t>
            </a:r>
          </a:p>
          <a:p>
            <a:r>
              <a:rPr lang="en-US" dirty="0"/>
              <a:t>Human beings are relatively unstable and inconsistent, but very clever</a:t>
            </a:r>
          </a:p>
          <a:p>
            <a:r>
              <a:rPr lang="en-US" dirty="0"/>
              <a:t>Data Management includes data in people’s heads and technology.</a:t>
            </a:r>
          </a:p>
          <a:p>
            <a:r>
              <a:rPr lang="en-US" dirty="0"/>
              <a:t>People take time to upgrade and adjust their thinking. </a:t>
            </a:r>
          </a:p>
          <a:p>
            <a:r>
              <a:rPr lang="en-US" dirty="0"/>
              <a:t>People take time to change. </a:t>
            </a:r>
          </a:p>
          <a:p>
            <a:r>
              <a:rPr lang="en-US" dirty="0"/>
              <a:t>No Communication Quality checks are done on people</a:t>
            </a:r>
          </a:p>
          <a:p>
            <a:r>
              <a:rPr lang="en-US" dirty="0"/>
              <a:t>No enforcement on people of application of a single language </a:t>
            </a:r>
          </a:p>
          <a:p>
            <a:r>
              <a:rPr lang="en-US" dirty="0"/>
              <a:t>No calling out of assumptions and ambiguous and unqualified speech</a:t>
            </a:r>
          </a:p>
          <a:p>
            <a:r>
              <a:rPr lang="en-US" dirty="0"/>
              <a:t>No understanding of how these interact and cause the Data to respond</a:t>
            </a:r>
          </a:p>
        </p:txBody>
      </p:sp>
    </p:spTree>
    <p:extLst>
      <p:ext uri="{BB962C8B-B14F-4D97-AF65-F5344CB8AC3E}">
        <p14:creationId xmlns:p14="http://schemas.microsoft.com/office/powerpoint/2010/main" val="361108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A1E9-A5AA-465A-A3AD-EE553D1C1B7A}"/>
              </a:ext>
            </a:extLst>
          </p:cNvPr>
          <p:cNvSpPr>
            <a:spLocks noGrp="1"/>
          </p:cNvSpPr>
          <p:nvPr>
            <p:ph type="title"/>
          </p:nvPr>
        </p:nvSpPr>
        <p:spPr/>
        <p:txBody>
          <a:bodyPr/>
          <a:lstStyle/>
          <a:p>
            <a:r>
              <a:rPr lang="en-US" dirty="0"/>
              <a:t>Incorrect Identification due to seasonal effect</a:t>
            </a:r>
          </a:p>
        </p:txBody>
      </p:sp>
      <p:sp>
        <p:nvSpPr>
          <p:cNvPr id="3" name="Content Placeholder 2">
            <a:extLst>
              <a:ext uri="{FF2B5EF4-FFF2-40B4-BE49-F238E27FC236}">
                <a16:creationId xmlns:a16="http://schemas.microsoft.com/office/drawing/2014/main" id="{A265E426-584D-466A-99E0-16D77B17F902}"/>
              </a:ext>
            </a:extLst>
          </p:cNvPr>
          <p:cNvSpPr>
            <a:spLocks noGrp="1"/>
          </p:cNvSpPr>
          <p:nvPr>
            <p:ph idx="1"/>
          </p:nvPr>
        </p:nvSpPr>
        <p:spPr/>
        <p:txBody>
          <a:bodyPr>
            <a:normAutofit fontScale="92500" lnSpcReduction="10000"/>
          </a:bodyPr>
          <a:lstStyle/>
          <a:p>
            <a:r>
              <a:rPr lang="en-US" dirty="0"/>
              <a:t>At different times we interact with others with different definitions</a:t>
            </a:r>
          </a:p>
          <a:p>
            <a:r>
              <a:rPr lang="en-US" dirty="0"/>
              <a:t>We have events which happen once but their effect is cyclical</a:t>
            </a:r>
          </a:p>
          <a:p>
            <a:r>
              <a:rPr lang="en-US" dirty="0"/>
              <a:t>We receive data from other sources with different sanitization dates</a:t>
            </a:r>
          </a:p>
          <a:p>
            <a:r>
              <a:rPr lang="en-US" dirty="0"/>
              <a:t>We issue data to recipients where we must change terms for their use</a:t>
            </a:r>
          </a:p>
          <a:p>
            <a:r>
              <a:rPr lang="en-US" dirty="0"/>
              <a:t>We have to merge data from different sources which have different cycle times</a:t>
            </a:r>
          </a:p>
          <a:p>
            <a:r>
              <a:rPr lang="en-US" dirty="0"/>
              <a:t>The Volume of the data may increase/decrease data quality </a:t>
            </a:r>
          </a:p>
          <a:p>
            <a:r>
              <a:rPr lang="en-US" dirty="0"/>
              <a:t>Some data only appears at certain moments in a cycle</a:t>
            </a:r>
          </a:p>
          <a:p>
            <a:r>
              <a:rPr lang="en-US" dirty="0"/>
              <a:t>Some data may appear once off, never to appear again</a:t>
            </a:r>
          </a:p>
          <a:p>
            <a:r>
              <a:rPr lang="en-US" dirty="0"/>
              <a:t>All Data must be used and provided ensuring Truth decay is provided.</a:t>
            </a:r>
          </a:p>
          <a:p>
            <a:endParaRPr lang="en-US" dirty="0"/>
          </a:p>
          <a:p>
            <a:endParaRPr lang="en-US" dirty="0"/>
          </a:p>
          <a:p>
            <a:endParaRPr lang="en-US" dirty="0"/>
          </a:p>
        </p:txBody>
      </p:sp>
    </p:spTree>
    <p:extLst>
      <p:ext uri="{BB962C8B-B14F-4D97-AF65-F5344CB8AC3E}">
        <p14:creationId xmlns:p14="http://schemas.microsoft.com/office/powerpoint/2010/main" val="3450641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1FD7-D908-4CF6-834A-F6E8F5D33B72}"/>
              </a:ext>
            </a:extLst>
          </p:cNvPr>
          <p:cNvSpPr>
            <a:spLocks noGrp="1"/>
          </p:cNvSpPr>
          <p:nvPr>
            <p:ph type="title"/>
          </p:nvPr>
        </p:nvSpPr>
        <p:spPr/>
        <p:txBody>
          <a:bodyPr/>
          <a:lstStyle/>
          <a:p>
            <a:r>
              <a:rPr lang="en-US" dirty="0"/>
              <a:t>Unintended Consequences due to no insight</a:t>
            </a:r>
          </a:p>
        </p:txBody>
      </p:sp>
      <p:sp>
        <p:nvSpPr>
          <p:cNvPr id="3" name="Content Placeholder 2">
            <a:extLst>
              <a:ext uri="{FF2B5EF4-FFF2-40B4-BE49-F238E27FC236}">
                <a16:creationId xmlns:a16="http://schemas.microsoft.com/office/drawing/2014/main" id="{1BD8C5E3-4EF1-4542-B4E3-39566BCEB44B}"/>
              </a:ext>
            </a:extLst>
          </p:cNvPr>
          <p:cNvSpPr>
            <a:spLocks noGrp="1"/>
          </p:cNvSpPr>
          <p:nvPr>
            <p:ph idx="1"/>
          </p:nvPr>
        </p:nvSpPr>
        <p:spPr/>
        <p:txBody>
          <a:bodyPr>
            <a:normAutofit/>
          </a:bodyPr>
          <a:lstStyle/>
          <a:p>
            <a:r>
              <a:rPr lang="en-US" dirty="0"/>
              <a:t>Removing data, causes data to move from high pressure areas to low </a:t>
            </a:r>
          </a:p>
          <a:p>
            <a:r>
              <a:rPr lang="en-US" dirty="0"/>
              <a:t>Changing data causes data to take add or lose properties</a:t>
            </a:r>
          </a:p>
          <a:p>
            <a:r>
              <a:rPr lang="en-US" dirty="0"/>
              <a:t>Data flow levels are seasonal, overuse can cause a loss of data in peak</a:t>
            </a:r>
          </a:p>
          <a:p>
            <a:r>
              <a:rPr lang="en-US" dirty="0"/>
              <a:t>People can behave irrationally reduced care = communication errors</a:t>
            </a:r>
          </a:p>
          <a:p>
            <a:r>
              <a:rPr lang="en-US" dirty="0"/>
              <a:t>Cause and effect should b documented and modelled and used</a:t>
            </a:r>
          </a:p>
          <a:p>
            <a:r>
              <a:rPr lang="en-US" dirty="0"/>
              <a:t>Whatever you do to the data will change something somewhere</a:t>
            </a:r>
          </a:p>
          <a:p>
            <a:r>
              <a:rPr lang="en-US" dirty="0"/>
              <a:t>Data is what we use to change our world. Data causes disruption</a:t>
            </a:r>
          </a:p>
          <a:p>
            <a:r>
              <a:rPr lang="en-US" dirty="0"/>
              <a:t>Stagnant data (not flowing) becomes toxic over time &amp; deadly if used</a:t>
            </a:r>
          </a:p>
        </p:txBody>
      </p:sp>
    </p:spTree>
    <p:extLst>
      <p:ext uri="{BB962C8B-B14F-4D97-AF65-F5344CB8AC3E}">
        <p14:creationId xmlns:p14="http://schemas.microsoft.com/office/powerpoint/2010/main" val="216985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B7E2-4F41-4769-81C8-7896BCE3BE99}"/>
              </a:ext>
            </a:extLst>
          </p:cNvPr>
          <p:cNvSpPr>
            <a:spLocks noGrp="1"/>
          </p:cNvSpPr>
          <p:nvPr>
            <p:ph type="title"/>
          </p:nvPr>
        </p:nvSpPr>
        <p:spPr/>
        <p:txBody>
          <a:bodyPr/>
          <a:lstStyle/>
          <a:p>
            <a:r>
              <a:rPr lang="en-US" dirty="0"/>
              <a:t>Fatigue in Data Management Discipline</a:t>
            </a:r>
          </a:p>
        </p:txBody>
      </p:sp>
      <p:sp>
        <p:nvSpPr>
          <p:cNvPr id="3" name="Content Placeholder 2">
            <a:extLst>
              <a:ext uri="{FF2B5EF4-FFF2-40B4-BE49-F238E27FC236}">
                <a16:creationId xmlns:a16="http://schemas.microsoft.com/office/drawing/2014/main" id="{0A913763-DB79-4642-95A0-F175ABB19F51}"/>
              </a:ext>
            </a:extLst>
          </p:cNvPr>
          <p:cNvSpPr>
            <a:spLocks noGrp="1"/>
          </p:cNvSpPr>
          <p:nvPr>
            <p:ph idx="1"/>
          </p:nvPr>
        </p:nvSpPr>
        <p:spPr/>
        <p:txBody>
          <a:bodyPr/>
          <a:lstStyle/>
          <a:p>
            <a:r>
              <a:rPr lang="en-US" dirty="0"/>
              <a:t>The KPIs and KPAs can create a poor data hygiene behavior</a:t>
            </a:r>
          </a:p>
          <a:p>
            <a:r>
              <a:rPr lang="en-US" dirty="0"/>
              <a:t>Seasonal, sickness and week-start/week-end proximity affect data</a:t>
            </a:r>
          </a:p>
          <a:p>
            <a:r>
              <a:rPr lang="en-US" dirty="0"/>
              <a:t>System age, overuse, &amp; spaghetti programming cause data complexity</a:t>
            </a:r>
          </a:p>
          <a:p>
            <a:r>
              <a:rPr lang="en-US" dirty="0"/>
              <a:t>Managers with no insight into personnel triggers can cause fatigue</a:t>
            </a:r>
          </a:p>
          <a:p>
            <a:r>
              <a:rPr lang="en-US" dirty="0"/>
              <a:t>Poor understanding of how data works, and ebbs &amp; flows around us </a:t>
            </a:r>
          </a:p>
          <a:p>
            <a:r>
              <a:rPr lang="en-US" dirty="0"/>
              <a:t>Insufficient agenda time discussing data related discipline</a:t>
            </a:r>
          </a:p>
          <a:p>
            <a:r>
              <a:rPr lang="en-US" dirty="0"/>
              <a:t>Expectation of additional role instead of effectiveness of current role</a:t>
            </a:r>
          </a:p>
          <a:p>
            <a:r>
              <a:rPr lang="en-US" dirty="0"/>
              <a:t>Data is always going out of date. Constant cleaning is mandatory </a:t>
            </a:r>
          </a:p>
        </p:txBody>
      </p:sp>
    </p:spTree>
    <p:extLst>
      <p:ext uri="{BB962C8B-B14F-4D97-AF65-F5344CB8AC3E}">
        <p14:creationId xmlns:p14="http://schemas.microsoft.com/office/powerpoint/2010/main" val="2659551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7C5A-B35F-4923-B4C9-D47454E3B36A}"/>
              </a:ext>
            </a:extLst>
          </p:cNvPr>
          <p:cNvSpPr>
            <a:spLocks noGrp="1"/>
          </p:cNvSpPr>
          <p:nvPr>
            <p:ph type="title"/>
          </p:nvPr>
        </p:nvSpPr>
        <p:spPr/>
        <p:txBody>
          <a:bodyPr/>
          <a:lstStyle/>
          <a:p>
            <a:r>
              <a:rPr lang="en-US" dirty="0"/>
              <a:t>Assuming All Data is Accurate and Up-to-Date</a:t>
            </a:r>
          </a:p>
        </p:txBody>
      </p:sp>
      <p:sp>
        <p:nvSpPr>
          <p:cNvPr id="3" name="Content Placeholder 2">
            <a:extLst>
              <a:ext uri="{FF2B5EF4-FFF2-40B4-BE49-F238E27FC236}">
                <a16:creationId xmlns:a16="http://schemas.microsoft.com/office/drawing/2014/main" id="{8AFA9EEB-E6C2-494B-976E-2503C566F399}"/>
              </a:ext>
            </a:extLst>
          </p:cNvPr>
          <p:cNvSpPr>
            <a:spLocks noGrp="1"/>
          </p:cNvSpPr>
          <p:nvPr>
            <p:ph idx="1"/>
          </p:nvPr>
        </p:nvSpPr>
        <p:spPr/>
        <p:txBody>
          <a:bodyPr/>
          <a:lstStyle/>
          <a:p>
            <a:r>
              <a:rPr lang="en-US" dirty="0"/>
              <a:t>When we provide data for a report we are complicit in the decision</a:t>
            </a:r>
          </a:p>
          <a:p>
            <a:r>
              <a:rPr lang="en-US" dirty="0"/>
              <a:t>All Data must be assured before providing it to Artificial Intelligence</a:t>
            </a:r>
          </a:p>
          <a:p>
            <a:r>
              <a:rPr lang="en-US" dirty="0"/>
              <a:t>Assure Data is correct with Data Quality metrics, measures and limits</a:t>
            </a:r>
          </a:p>
          <a:p>
            <a:r>
              <a:rPr lang="en-US" dirty="0"/>
              <a:t>Learn how to judge truth in your output before you give it to AI</a:t>
            </a:r>
          </a:p>
          <a:p>
            <a:r>
              <a:rPr lang="en-US" dirty="0"/>
              <a:t>All truth in your output must be measured against all forces of time</a:t>
            </a:r>
          </a:p>
          <a:p>
            <a:r>
              <a:rPr lang="en-US" dirty="0"/>
              <a:t>Understand how you respond to data, so that you can understand AI</a:t>
            </a:r>
          </a:p>
          <a:p>
            <a:r>
              <a:rPr lang="en-US" dirty="0"/>
              <a:t>Remember that to AI, you are just cold, hard data it can manipulate</a:t>
            </a:r>
          </a:p>
          <a:p>
            <a:endParaRPr lang="en-US" dirty="0"/>
          </a:p>
          <a:p>
            <a:endParaRPr lang="en-US" dirty="0"/>
          </a:p>
        </p:txBody>
      </p:sp>
    </p:spTree>
    <p:extLst>
      <p:ext uri="{BB962C8B-B14F-4D97-AF65-F5344CB8AC3E}">
        <p14:creationId xmlns:p14="http://schemas.microsoft.com/office/powerpoint/2010/main" val="54691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0FE3-F16E-459C-8DBE-920C7DF8A5F2}"/>
              </a:ext>
            </a:extLst>
          </p:cNvPr>
          <p:cNvSpPr>
            <a:spLocks noGrp="1"/>
          </p:cNvSpPr>
          <p:nvPr>
            <p:ph type="title"/>
          </p:nvPr>
        </p:nvSpPr>
        <p:spPr/>
        <p:txBody>
          <a:bodyPr/>
          <a:lstStyle/>
          <a:p>
            <a:r>
              <a:rPr lang="en-US" dirty="0"/>
              <a:t>Data Decay</a:t>
            </a:r>
          </a:p>
        </p:txBody>
      </p:sp>
      <p:sp>
        <p:nvSpPr>
          <p:cNvPr id="3" name="Content Placeholder 2">
            <a:extLst>
              <a:ext uri="{FF2B5EF4-FFF2-40B4-BE49-F238E27FC236}">
                <a16:creationId xmlns:a16="http://schemas.microsoft.com/office/drawing/2014/main" id="{E6ABBED5-70A6-455E-BE07-08E3D0E00422}"/>
              </a:ext>
            </a:extLst>
          </p:cNvPr>
          <p:cNvSpPr>
            <a:spLocks noGrp="1"/>
          </p:cNvSpPr>
          <p:nvPr>
            <p:ph idx="1"/>
          </p:nvPr>
        </p:nvSpPr>
        <p:spPr>
          <a:xfrm>
            <a:off x="838200" y="1825625"/>
            <a:ext cx="10653584" cy="4667250"/>
          </a:xfrm>
        </p:spPr>
        <p:txBody>
          <a:bodyPr>
            <a:normAutofit fontScale="92500" lnSpcReduction="10000"/>
          </a:bodyPr>
          <a:lstStyle/>
          <a:p>
            <a:r>
              <a:rPr lang="en-US" dirty="0"/>
              <a:t>All Data has a decay rate, each data asset decays due to forces beyond our view. </a:t>
            </a:r>
          </a:p>
          <a:p>
            <a:r>
              <a:rPr lang="en-US" dirty="0"/>
              <a:t>Assess the forces changing the truth of your data as it relates to the real world around you (but do not change history, rather process a contra entry.)</a:t>
            </a:r>
          </a:p>
          <a:p>
            <a:r>
              <a:rPr lang="en-US" dirty="0"/>
              <a:t>Test and quality-spot-check to find decayed data quickly, because decayed data corrupts good data – you lose trust, even in the good data around it</a:t>
            </a:r>
          </a:p>
          <a:p>
            <a:r>
              <a:rPr lang="en-US" dirty="0"/>
              <a:t>Takeaways from the Analogy of A Supermarket. </a:t>
            </a:r>
          </a:p>
          <a:p>
            <a:r>
              <a:rPr lang="en-US" dirty="0"/>
              <a:t>(Data Decay is a constant threat)</a:t>
            </a:r>
          </a:p>
          <a:p>
            <a:pPr lvl="1"/>
            <a:r>
              <a:rPr lang="en-US" dirty="0"/>
              <a:t>All the items are different data assets</a:t>
            </a:r>
          </a:p>
          <a:p>
            <a:pPr lvl="1"/>
            <a:r>
              <a:rPr lang="en-US" dirty="0"/>
              <a:t>All the people are data stewards of the data</a:t>
            </a:r>
          </a:p>
          <a:p>
            <a:pPr lvl="1"/>
            <a:r>
              <a:rPr lang="en-US" dirty="0"/>
              <a:t>The customers are the users</a:t>
            </a:r>
          </a:p>
          <a:p>
            <a:r>
              <a:rPr lang="en-US" dirty="0">
                <a:hlinkClick r:id="rId2"/>
              </a:rPr>
              <a:t>https://www.youtube.com/watch?v=Bx0okLlcaC4</a:t>
            </a:r>
            <a:r>
              <a:rPr lang="en-US" dirty="0"/>
              <a:t> </a:t>
            </a:r>
          </a:p>
        </p:txBody>
      </p:sp>
      <p:pic>
        <p:nvPicPr>
          <p:cNvPr id="5" name="Picture 4">
            <a:extLst>
              <a:ext uri="{FF2B5EF4-FFF2-40B4-BE49-F238E27FC236}">
                <a16:creationId xmlns:a16="http://schemas.microsoft.com/office/drawing/2014/main" id="{247A15AD-CD98-4F84-87D8-F74CA56EFFE5}"/>
              </a:ext>
            </a:extLst>
          </p:cNvPr>
          <p:cNvPicPr>
            <a:picLocks noChangeAspect="1"/>
          </p:cNvPicPr>
          <p:nvPr/>
        </p:nvPicPr>
        <p:blipFill>
          <a:blip r:embed="rId3"/>
          <a:stretch>
            <a:fillRect/>
          </a:stretch>
        </p:blipFill>
        <p:spPr>
          <a:xfrm>
            <a:off x="7876016" y="5413160"/>
            <a:ext cx="2124075" cy="504825"/>
          </a:xfrm>
          <a:prstGeom prst="rect">
            <a:avLst/>
          </a:prstGeom>
        </p:spPr>
      </p:pic>
    </p:spTree>
    <p:extLst>
      <p:ext uri="{BB962C8B-B14F-4D97-AF65-F5344CB8AC3E}">
        <p14:creationId xmlns:p14="http://schemas.microsoft.com/office/powerpoint/2010/main" val="297402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9CC7-FAAA-4300-8616-C83510D224A2}"/>
              </a:ext>
            </a:extLst>
          </p:cNvPr>
          <p:cNvSpPr>
            <a:spLocks noGrp="1"/>
          </p:cNvSpPr>
          <p:nvPr>
            <p:ph type="title"/>
          </p:nvPr>
        </p:nvSpPr>
        <p:spPr/>
        <p:txBody>
          <a:bodyPr/>
          <a:lstStyle/>
          <a:p>
            <a:r>
              <a:rPr lang="en-US" dirty="0"/>
              <a:t>Keep proof over time of Data Quality</a:t>
            </a:r>
          </a:p>
        </p:txBody>
      </p:sp>
      <p:sp>
        <p:nvSpPr>
          <p:cNvPr id="3" name="Content Placeholder 2">
            <a:extLst>
              <a:ext uri="{FF2B5EF4-FFF2-40B4-BE49-F238E27FC236}">
                <a16:creationId xmlns:a16="http://schemas.microsoft.com/office/drawing/2014/main" id="{302C77A2-82B8-4513-A0C7-CF65BEE73E83}"/>
              </a:ext>
            </a:extLst>
          </p:cNvPr>
          <p:cNvSpPr>
            <a:spLocks noGrp="1"/>
          </p:cNvSpPr>
          <p:nvPr>
            <p:ph idx="1"/>
          </p:nvPr>
        </p:nvSpPr>
        <p:spPr/>
        <p:txBody>
          <a:bodyPr>
            <a:normAutofit lnSpcReduction="10000"/>
          </a:bodyPr>
          <a:lstStyle/>
          <a:p>
            <a:r>
              <a:rPr lang="en-US" dirty="0"/>
              <a:t>You need to be able to manage your data over time and trend quality</a:t>
            </a:r>
          </a:p>
          <a:p>
            <a:r>
              <a:rPr lang="en-US" dirty="0"/>
              <a:t>You need to be able to motivate trust in your input quality</a:t>
            </a:r>
          </a:p>
          <a:p>
            <a:r>
              <a:rPr lang="en-US" dirty="0"/>
              <a:t>AI will blame you for poor Data Quality that it uses to make decisions</a:t>
            </a:r>
          </a:p>
          <a:p>
            <a:r>
              <a:rPr lang="en-US" dirty="0"/>
              <a:t>People are relatively slow. It is quite easy to catch an error</a:t>
            </a:r>
          </a:p>
          <a:p>
            <a:r>
              <a:rPr lang="en-US" dirty="0"/>
              <a:t>AI is very fast. Great damage can be done before you catch it</a:t>
            </a:r>
          </a:p>
          <a:p>
            <a:r>
              <a:rPr lang="en-US" dirty="0"/>
              <a:t>Get one AI to monitor the output of anther (segregation of duties)</a:t>
            </a:r>
          </a:p>
          <a:p>
            <a:r>
              <a:rPr lang="en-US" dirty="0"/>
              <a:t>Give yourself the job of Data Manager over the AI. </a:t>
            </a:r>
          </a:p>
          <a:p>
            <a:r>
              <a:rPr lang="en-US" dirty="0"/>
              <a:t>Use your gut instinct to stop a process. Instinct is faster than AI.</a:t>
            </a:r>
          </a:p>
          <a:p>
            <a:r>
              <a:rPr lang="en-US" dirty="0"/>
              <a:t>Figure out why you feel what you do then proceed</a:t>
            </a:r>
          </a:p>
          <a:p>
            <a:endParaRPr lang="en-US" dirty="0"/>
          </a:p>
        </p:txBody>
      </p:sp>
    </p:spTree>
    <p:extLst>
      <p:ext uri="{BB962C8B-B14F-4D97-AF65-F5344CB8AC3E}">
        <p14:creationId xmlns:p14="http://schemas.microsoft.com/office/powerpoint/2010/main" val="118723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377CF-3435-4679-A689-2BB1EAD13C99}"/>
              </a:ext>
            </a:extLst>
          </p:cNvPr>
          <p:cNvPicPr>
            <a:picLocks noChangeAspect="1"/>
          </p:cNvPicPr>
          <p:nvPr/>
        </p:nvPicPr>
        <p:blipFill>
          <a:blip r:embed="rId3"/>
          <a:stretch>
            <a:fillRect/>
          </a:stretch>
        </p:blipFill>
        <p:spPr>
          <a:xfrm>
            <a:off x="-13953" y="1950546"/>
            <a:ext cx="4766256" cy="4263151"/>
          </a:xfrm>
          <a:prstGeom prst="rect">
            <a:avLst/>
          </a:prstGeom>
        </p:spPr>
      </p:pic>
      <p:sp>
        <p:nvSpPr>
          <p:cNvPr id="2" name="Title 1">
            <a:extLst>
              <a:ext uri="{FF2B5EF4-FFF2-40B4-BE49-F238E27FC236}">
                <a16:creationId xmlns:a16="http://schemas.microsoft.com/office/drawing/2014/main" id="{A240F68B-0539-46F7-94A8-2E7340CB9566}"/>
              </a:ext>
            </a:extLst>
          </p:cNvPr>
          <p:cNvSpPr>
            <a:spLocks noGrp="1"/>
          </p:cNvSpPr>
          <p:nvPr>
            <p:ph type="title"/>
          </p:nvPr>
        </p:nvSpPr>
        <p:spPr>
          <a:xfrm>
            <a:off x="142504" y="186995"/>
            <a:ext cx="12049496" cy="1325563"/>
          </a:xfrm>
        </p:spPr>
        <p:txBody>
          <a:bodyPr/>
          <a:lstStyle/>
          <a:p>
            <a:r>
              <a:rPr lang="en-US" dirty="0"/>
              <a:t>Time impacts the Core of Active Data Management </a:t>
            </a:r>
          </a:p>
        </p:txBody>
      </p:sp>
      <p:pic>
        <p:nvPicPr>
          <p:cNvPr id="4" name="Picture 3">
            <a:extLst>
              <a:ext uri="{FF2B5EF4-FFF2-40B4-BE49-F238E27FC236}">
                <a16:creationId xmlns:a16="http://schemas.microsoft.com/office/drawing/2014/main" id="{9190D318-E923-43A8-A4C3-F190442ADBDE}"/>
              </a:ext>
            </a:extLst>
          </p:cNvPr>
          <p:cNvPicPr>
            <a:picLocks noChangeAspect="1"/>
          </p:cNvPicPr>
          <p:nvPr/>
        </p:nvPicPr>
        <p:blipFill>
          <a:blip r:embed="rId4"/>
          <a:stretch>
            <a:fillRect/>
          </a:stretch>
        </p:blipFill>
        <p:spPr>
          <a:xfrm>
            <a:off x="4713668" y="1371851"/>
            <a:ext cx="7482625" cy="5395996"/>
          </a:xfrm>
          <a:prstGeom prst="rect">
            <a:avLst/>
          </a:prstGeom>
        </p:spPr>
      </p:pic>
      <p:sp>
        <p:nvSpPr>
          <p:cNvPr id="3" name="TextBox 2">
            <a:extLst>
              <a:ext uri="{FF2B5EF4-FFF2-40B4-BE49-F238E27FC236}">
                <a16:creationId xmlns:a16="http://schemas.microsoft.com/office/drawing/2014/main" id="{79E9E2F5-27D7-47E1-9202-8D18BD912050}"/>
              </a:ext>
            </a:extLst>
          </p:cNvPr>
          <p:cNvSpPr txBox="1"/>
          <p:nvPr/>
        </p:nvSpPr>
        <p:spPr>
          <a:xfrm>
            <a:off x="2382982" y="6398515"/>
            <a:ext cx="2202874" cy="369332"/>
          </a:xfrm>
          <a:prstGeom prst="rect">
            <a:avLst/>
          </a:prstGeom>
          <a:noFill/>
          <a:ln w="57150">
            <a:solidFill>
              <a:srgbClr val="7030A0"/>
            </a:solidFill>
          </a:ln>
        </p:spPr>
        <p:txBody>
          <a:bodyPr wrap="square" rtlCol="0">
            <a:spAutoFit/>
          </a:bodyPr>
          <a:lstStyle/>
          <a:p>
            <a:r>
              <a:rPr lang="en-US" dirty="0"/>
              <a:t>Insights from YHWH</a:t>
            </a:r>
          </a:p>
        </p:txBody>
      </p:sp>
    </p:spTree>
    <p:extLst>
      <p:ext uri="{BB962C8B-B14F-4D97-AF65-F5344CB8AC3E}">
        <p14:creationId xmlns:p14="http://schemas.microsoft.com/office/powerpoint/2010/main" val="400432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A2B-A659-4E2A-ACD7-3BA741C13B9E}"/>
              </a:ext>
            </a:extLst>
          </p:cNvPr>
          <p:cNvSpPr>
            <a:spLocks noGrp="1"/>
          </p:cNvSpPr>
          <p:nvPr>
            <p:ph type="title"/>
          </p:nvPr>
        </p:nvSpPr>
        <p:spPr/>
        <p:txBody>
          <a:bodyPr/>
          <a:lstStyle/>
          <a:p>
            <a:r>
              <a:rPr lang="en-US" dirty="0"/>
              <a:t>Key Take-Aways (Business-Guys)</a:t>
            </a:r>
          </a:p>
        </p:txBody>
      </p:sp>
      <p:sp>
        <p:nvSpPr>
          <p:cNvPr id="3" name="Content Placeholder 2">
            <a:extLst>
              <a:ext uri="{FF2B5EF4-FFF2-40B4-BE49-F238E27FC236}">
                <a16:creationId xmlns:a16="http://schemas.microsoft.com/office/drawing/2014/main" id="{4E4E8722-F0DE-464D-8DDD-9FDC53345149}"/>
              </a:ext>
            </a:extLst>
          </p:cNvPr>
          <p:cNvSpPr>
            <a:spLocks noGrp="1"/>
          </p:cNvSpPr>
          <p:nvPr>
            <p:ph idx="1"/>
          </p:nvPr>
        </p:nvSpPr>
        <p:spPr/>
        <p:txBody>
          <a:bodyPr/>
          <a:lstStyle/>
          <a:p>
            <a:r>
              <a:rPr lang="en-US" dirty="0"/>
              <a:t>Show every person in your company that they change the real world when they change the virtual world</a:t>
            </a:r>
          </a:p>
          <a:p>
            <a:r>
              <a:rPr lang="en-US" dirty="0"/>
              <a:t>Get Data Stewards to work with data, identify it, catalogue it, organize it and set “Use-by” and “Sell-by” Dates for your Internal and external customers</a:t>
            </a:r>
          </a:p>
          <a:p>
            <a:r>
              <a:rPr lang="en-US" dirty="0"/>
              <a:t>Create a culture of hygiene and effective management of quality, taking decaying data out of circulation</a:t>
            </a:r>
          </a:p>
          <a:p>
            <a:endParaRPr lang="en-US" dirty="0"/>
          </a:p>
        </p:txBody>
      </p:sp>
    </p:spTree>
    <p:extLst>
      <p:ext uri="{BB962C8B-B14F-4D97-AF65-F5344CB8AC3E}">
        <p14:creationId xmlns:p14="http://schemas.microsoft.com/office/powerpoint/2010/main" val="244062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734C-1B5D-4F55-AAC8-476D71295993}"/>
              </a:ext>
            </a:extLst>
          </p:cNvPr>
          <p:cNvSpPr>
            <a:spLocks noGrp="1"/>
          </p:cNvSpPr>
          <p:nvPr>
            <p:ph type="title"/>
          </p:nvPr>
        </p:nvSpPr>
        <p:spPr/>
        <p:txBody>
          <a:bodyPr/>
          <a:lstStyle/>
          <a:p>
            <a:r>
              <a:rPr lang="en-US" dirty="0"/>
              <a:t>Experiences: Latency</a:t>
            </a:r>
          </a:p>
        </p:txBody>
      </p:sp>
      <p:sp>
        <p:nvSpPr>
          <p:cNvPr id="3" name="Content Placeholder 2">
            <a:extLst>
              <a:ext uri="{FF2B5EF4-FFF2-40B4-BE49-F238E27FC236}">
                <a16:creationId xmlns:a16="http://schemas.microsoft.com/office/drawing/2014/main" id="{1F334524-03EE-4D38-9CBA-102EFDD6E90A}"/>
              </a:ext>
            </a:extLst>
          </p:cNvPr>
          <p:cNvSpPr>
            <a:spLocks noGrp="1"/>
          </p:cNvSpPr>
          <p:nvPr>
            <p:ph idx="1"/>
          </p:nvPr>
        </p:nvSpPr>
        <p:spPr>
          <a:xfrm>
            <a:off x="0" y="1299127"/>
            <a:ext cx="10515600" cy="4351338"/>
          </a:xfrm>
        </p:spPr>
        <p:txBody>
          <a:bodyPr/>
          <a:lstStyle/>
          <a:p>
            <a:pPr marL="0" indent="0">
              <a:buNone/>
            </a:pPr>
            <a:r>
              <a:rPr lang="en-US" dirty="0">
                <a:hlinkClick r:id="rId2"/>
              </a:rPr>
              <a:t>https://www.youtube.com/watch?v=Nma5OfNRExE</a:t>
            </a:r>
            <a:r>
              <a:rPr lang="en-US" dirty="0"/>
              <a:t> </a:t>
            </a:r>
          </a:p>
          <a:p>
            <a:pPr marL="0" indent="0">
              <a:buNone/>
            </a:pPr>
            <a:endParaRPr lang="en-US" dirty="0"/>
          </a:p>
        </p:txBody>
      </p:sp>
      <p:pic>
        <p:nvPicPr>
          <p:cNvPr id="4" name="Picture 3">
            <a:extLst>
              <a:ext uri="{FF2B5EF4-FFF2-40B4-BE49-F238E27FC236}">
                <a16:creationId xmlns:a16="http://schemas.microsoft.com/office/drawing/2014/main" id="{1B97F699-C81A-4841-A67D-CB116FE1F930}"/>
              </a:ext>
            </a:extLst>
          </p:cNvPr>
          <p:cNvPicPr>
            <a:picLocks noChangeAspect="1"/>
          </p:cNvPicPr>
          <p:nvPr/>
        </p:nvPicPr>
        <p:blipFill>
          <a:blip r:embed="rId3"/>
          <a:stretch>
            <a:fillRect/>
          </a:stretch>
        </p:blipFill>
        <p:spPr>
          <a:xfrm>
            <a:off x="6067424" y="4053189"/>
            <a:ext cx="6145308" cy="2804812"/>
          </a:xfrm>
          <a:prstGeom prst="rect">
            <a:avLst/>
          </a:prstGeom>
        </p:spPr>
      </p:pic>
      <p:pic>
        <p:nvPicPr>
          <p:cNvPr id="5" name="Picture 4">
            <a:extLst>
              <a:ext uri="{FF2B5EF4-FFF2-40B4-BE49-F238E27FC236}">
                <a16:creationId xmlns:a16="http://schemas.microsoft.com/office/drawing/2014/main" id="{ABBBD490-F5F8-48FF-9E61-9138E06167E7}"/>
              </a:ext>
            </a:extLst>
          </p:cNvPr>
          <p:cNvPicPr>
            <a:picLocks noChangeAspect="1"/>
          </p:cNvPicPr>
          <p:nvPr/>
        </p:nvPicPr>
        <p:blipFill>
          <a:blip r:embed="rId4"/>
          <a:stretch>
            <a:fillRect/>
          </a:stretch>
        </p:blipFill>
        <p:spPr>
          <a:xfrm>
            <a:off x="6241473" y="24921"/>
            <a:ext cx="2140527" cy="1217474"/>
          </a:xfrm>
          <a:prstGeom prst="rect">
            <a:avLst/>
          </a:prstGeom>
        </p:spPr>
      </p:pic>
      <p:pic>
        <p:nvPicPr>
          <p:cNvPr id="6" name="Picture 5">
            <a:extLst>
              <a:ext uri="{FF2B5EF4-FFF2-40B4-BE49-F238E27FC236}">
                <a16:creationId xmlns:a16="http://schemas.microsoft.com/office/drawing/2014/main" id="{34648B2F-8397-4CC1-B8F6-F58A35290124}"/>
              </a:ext>
            </a:extLst>
          </p:cNvPr>
          <p:cNvPicPr>
            <a:picLocks noChangeAspect="1"/>
          </p:cNvPicPr>
          <p:nvPr/>
        </p:nvPicPr>
        <p:blipFill>
          <a:blip r:embed="rId5"/>
          <a:stretch>
            <a:fillRect/>
          </a:stretch>
        </p:blipFill>
        <p:spPr>
          <a:xfrm>
            <a:off x="3426765" y="1836930"/>
            <a:ext cx="2697812" cy="5414963"/>
          </a:xfrm>
          <a:prstGeom prst="rect">
            <a:avLst/>
          </a:prstGeom>
        </p:spPr>
      </p:pic>
      <p:pic>
        <p:nvPicPr>
          <p:cNvPr id="7" name="Picture 6">
            <a:extLst>
              <a:ext uri="{FF2B5EF4-FFF2-40B4-BE49-F238E27FC236}">
                <a16:creationId xmlns:a16="http://schemas.microsoft.com/office/drawing/2014/main" id="{11998858-9ECF-4E89-9795-B973AED7B632}"/>
              </a:ext>
            </a:extLst>
          </p:cNvPr>
          <p:cNvPicPr>
            <a:picLocks noChangeAspect="1"/>
          </p:cNvPicPr>
          <p:nvPr/>
        </p:nvPicPr>
        <p:blipFill>
          <a:blip r:embed="rId6"/>
          <a:stretch>
            <a:fillRect/>
          </a:stretch>
        </p:blipFill>
        <p:spPr>
          <a:xfrm>
            <a:off x="172201" y="1825625"/>
            <a:ext cx="3239229" cy="5032375"/>
          </a:xfrm>
          <a:prstGeom prst="rect">
            <a:avLst/>
          </a:prstGeom>
        </p:spPr>
      </p:pic>
      <p:pic>
        <p:nvPicPr>
          <p:cNvPr id="8" name="Picture 7">
            <a:extLst>
              <a:ext uri="{FF2B5EF4-FFF2-40B4-BE49-F238E27FC236}">
                <a16:creationId xmlns:a16="http://schemas.microsoft.com/office/drawing/2014/main" id="{7D30D6C8-8A7F-4BA8-BAC8-F2CF99B0BC01}"/>
              </a:ext>
            </a:extLst>
          </p:cNvPr>
          <p:cNvPicPr>
            <a:picLocks noChangeAspect="1"/>
          </p:cNvPicPr>
          <p:nvPr/>
        </p:nvPicPr>
        <p:blipFill>
          <a:blip r:embed="rId7"/>
          <a:stretch>
            <a:fillRect/>
          </a:stretch>
        </p:blipFill>
        <p:spPr>
          <a:xfrm>
            <a:off x="3400425" y="4572000"/>
            <a:ext cx="2667000" cy="2286000"/>
          </a:xfrm>
          <a:prstGeom prst="rect">
            <a:avLst/>
          </a:prstGeom>
        </p:spPr>
      </p:pic>
      <p:pic>
        <p:nvPicPr>
          <p:cNvPr id="9" name="Picture 8">
            <a:extLst>
              <a:ext uri="{FF2B5EF4-FFF2-40B4-BE49-F238E27FC236}">
                <a16:creationId xmlns:a16="http://schemas.microsoft.com/office/drawing/2014/main" id="{108607D8-EB06-4561-A583-141BBECB12E2}"/>
              </a:ext>
            </a:extLst>
          </p:cNvPr>
          <p:cNvPicPr>
            <a:picLocks noChangeAspect="1"/>
          </p:cNvPicPr>
          <p:nvPr/>
        </p:nvPicPr>
        <p:blipFill>
          <a:blip r:embed="rId8"/>
          <a:stretch>
            <a:fillRect/>
          </a:stretch>
        </p:blipFill>
        <p:spPr>
          <a:xfrm>
            <a:off x="6139912" y="1825624"/>
            <a:ext cx="6052088" cy="3276009"/>
          </a:xfrm>
          <a:prstGeom prst="rect">
            <a:avLst/>
          </a:prstGeom>
        </p:spPr>
      </p:pic>
    </p:spTree>
    <p:extLst>
      <p:ext uri="{BB962C8B-B14F-4D97-AF65-F5344CB8AC3E}">
        <p14:creationId xmlns:p14="http://schemas.microsoft.com/office/powerpoint/2010/main" val="165909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F6A5-E714-4804-952B-252D04CEC1A9}"/>
              </a:ext>
            </a:extLst>
          </p:cNvPr>
          <p:cNvSpPr>
            <a:spLocks noGrp="1"/>
          </p:cNvSpPr>
          <p:nvPr>
            <p:ph type="title"/>
          </p:nvPr>
        </p:nvSpPr>
        <p:spPr/>
        <p:txBody>
          <a:bodyPr/>
          <a:lstStyle/>
          <a:p>
            <a:r>
              <a:rPr lang="en-US" dirty="0"/>
              <a:t>Latency</a:t>
            </a:r>
          </a:p>
        </p:txBody>
      </p:sp>
      <p:sp>
        <p:nvSpPr>
          <p:cNvPr id="3" name="Content Placeholder 2">
            <a:extLst>
              <a:ext uri="{FF2B5EF4-FFF2-40B4-BE49-F238E27FC236}">
                <a16:creationId xmlns:a16="http://schemas.microsoft.com/office/drawing/2014/main" id="{E7742C23-EAA2-4CCE-9E7A-D741D128004F}"/>
              </a:ext>
            </a:extLst>
          </p:cNvPr>
          <p:cNvSpPr>
            <a:spLocks noGrp="1"/>
          </p:cNvSpPr>
          <p:nvPr>
            <p:ph idx="1"/>
          </p:nvPr>
        </p:nvSpPr>
        <p:spPr/>
        <p:txBody>
          <a:bodyPr/>
          <a:lstStyle/>
          <a:p>
            <a:r>
              <a:rPr lang="en-US" dirty="0"/>
              <a:t>Latency: Who should have the better response time?</a:t>
            </a:r>
          </a:p>
          <a:p>
            <a:r>
              <a:rPr lang="en-US" dirty="0"/>
              <a:t>You / Your Customer?</a:t>
            </a:r>
          </a:p>
          <a:p>
            <a:r>
              <a:rPr lang="en-US" dirty="0">
                <a:hlinkClick r:id="rId2"/>
              </a:rPr>
              <a:t>https://www.youtube.com/watch?v=Nma5OfNRExE</a:t>
            </a:r>
            <a:r>
              <a:rPr lang="en-US" dirty="0"/>
              <a:t> </a:t>
            </a:r>
          </a:p>
          <a:p>
            <a:r>
              <a:rPr lang="en-US" dirty="0"/>
              <a:t>Use a cloud that is based closer to those who need the best response times.</a:t>
            </a:r>
          </a:p>
          <a:p>
            <a:r>
              <a:rPr lang="en-US" dirty="0"/>
              <a:t>Use friendly Customers: Ask them to do a spot test of your latency: Click&gt; Start Button &gt; Run &gt; “CMD” &gt; “Tracert &lt;&lt;Your website&gt;&gt;” </a:t>
            </a:r>
          </a:p>
          <a:p>
            <a:r>
              <a:rPr lang="en-US" dirty="0"/>
              <a:t>Add Up all the milliseconds through all the hops it took to get there. </a:t>
            </a:r>
          </a:p>
          <a:p>
            <a:r>
              <a:rPr lang="en-US" dirty="0"/>
              <a:t>The ideal is less than 200ms “Blazing Fast” = a total of 10ms. </a:t>
            </a:r>
          </a:p>
          <a:p>
            <a:endParaRPr lang="en-US" dirty="0"/>
          </a:p>
        </p:txBody>
      </p:sp>
      <p:pic>
        <p:nvPicPr>
          <p:cNvPr id="5" name="Picture 4">
            <a:extLst>
              <a:ext uri="{FF2B5EF4-FFF2-40B4-BE49-F238E27FC236}">
                <a16:creationId xmlns:a16="http://schemas.microsoft.com/office/drawing/2014/main" id="{EA04FC68-0C44-41F2-BC08-704518E5AB14}"/>
              </a:ext>
            </a:extLst>
          </p:cNvPr>
          <p:cNvPicPr>
            <a:picLocks noChangeAspect="1"/>
          </p:cNvPicPr>
          <p:nvPr/>
        </p:nvPicPr>
        <p:blipFill>
          <a:blip r:embed="rId3"/>
          <a:stretch>
            <a:fillRect/>
          </a:stretch>
        </p:blipFill>
        <p:spPr>
          <a:xfrm>
            <a:off x="8777157" y="2804984"/>
            <a:ext cx="1876851" cy="456298"/>
          </a:xfrm>
          <a:prstGeom prst="rect">
            <a:avLst/>
          </a:prstGeom>
        </p:spPr>
      </p:pic>
    </p:spTree>
    <p:extLst>
      <p:ext uri="{BB962C8B-B14F-4D97-AF65-F5344CB8AC3E}">
        <p14:creationId xmlns:p14="http://schemas.microsoft.com/office/powerpoint/2010/main" val="182641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A2B-A659-4E2A-ACD7-3BA741C13B9E}"/>
              </a:ext>
            </a:extLst>
          </p:cNvPr>
          <p:cNvSpPr>
            <a:spLocks noGrp="1"/>
          </p:cNvSpPr>
          <p:nvPr>
            <p:ph type="title"/>
          </p:nvPr>
        </p:nvSpPr>
        <p:spPr/>
        <p:txBody>
          <a:bodyPr/>
          <a:lstStyle/>
          <a:p>
            <a:r>
              <a:rPr lang="en-US" dirty="0"/>
              <a:t>Key Take-Aways (Tech-Guys)</a:t>
            </a:r>
          </a:p>
        </p:txBody>
      </p:sp>
      <p:sp>
        <p:nvSpPr>
          <p:cNvPr id="3" name="Content Placeholder 2">
            <a:extLst>
              <a:ext uri="{FF2B5EF4-FFF2-40B4-BE49-F238E27FC236}">
                <a16:creationId xmlns:a16="http://schemas.microsoft.com/office/drawing/2014/main" id="{4E4E8722-F0DE-464D-8DDD-9FDC53345149}"/>
              </a:ext>
            </a:extLst>
          </p:cNvPr>
          <p:cNvSpPr>
            <a:spLocks noGrp="1"/>
          </p:cNvSpPr>
          <p:nvPr>
            <p:ph idx="1"/>
          </p:nvPr>
        </p:nvSpPr>
        <p:spPr/>
        <p:txBody>
          <a:bodyPr/>
          <a:lstStyle/>
          <a:p>
            <a:r>
              <a:rPr lang="en-US" dirty="0"/>
              <a:t>Don’t make it fast – get the timing and hand-offs right to reduce overflow and lost records</a:t>
            </a:r>
          </a:p>
          <a:p>
            <a:r>
              <a:rPr lang="en-US" dirty="0"/>
              <a:t>Get a Cloud (physical installation) close to your clients to </a:t>
            </a:r>
            <a:r>
              <a:rPr lang="en-US" dirty="0" err="1"/>
              <a:t>minimise</a:t>
            </a:r>
            <a:r>
              <a:rPr lang="en-US" dirty="0"/>
              <a:t> Network Latency</a:t>
            </a:r>
          </a:p>
          <a:p>
            <a:r>
              <a:rPr lang="en-US" dirty="0"/>
              <a:t>Have your friendly clients run Trace Route from time to time</a:t>
            </a:r>
          </a:p>
          <a:p>
            <a:endParaRPr lang="en-US" dirty="0"/>
          </a:p>
        </p:txBody>
      </p:sp>
    </p:spTree>
    <p:extLst>
      <p:ext uri="{BB962C8B-B14F-4D97-AF65-F5344CB8AC3E}">
        <p14:creationId xmlns:p14="http://schemas.microsoft.com/office/powerpoint/2010/main" val="8357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5C36-ABE3-442C-B01A-F7B9C7E3B46C}"/>
              </a:ext>
            </a:extLst>
          </p:cNvPr>
          <p:cNvSpPr>
            <a:spLocks noGrp="1"/>
          </p:cNvSpPr>
          <p:nvPr>
            <p:ph type="title"/>
          </p:nvPr>
        </p:nvSpPr>
        <p:spPr/>
        <p:txBody>
          <a:bodyPr>
            <a:normAutofit fontScale="90000"/>
          </a:bodyPr>
          <a:lstStyle/>
          <a:p>
            <a:r>
              <a:rPr lang="en-US" dirty="0"/>
              <a:t>Data flows change over time creating stagnant pools and laying down different layers of meaning</a:t>
            </a:r>
          </a:p>
        </p:txBody>
      </p:sp>
      <p:sp>
        <p:nvSpPr>
          <p:cNvPr id="3" name="Content Placeholder 2">
            <a:extLst>
              <a:ext uri="{FF2B5EF4-FFF2-40B4-BE49-F238E27FC236}">
                <a16:creationId xmlns:a16="http://schemas.microsoft.com/office/drawing/2014/main" id="{4584EBF1-F7A0-40BA-AB75-BD0CD7A0013F}"/>
              </a:ext>
            </a:extLst>
          </p:cNvPr>
          <p:cNvSpPr>
            <a:spLocks noGrp="1"/>
          </p:cNvSpPr>
          <p:nvPr>
            <p:ph idx="1"/>
          </p:nvPr>
        </p:nvSpPr>
        <p:spPr>
          <a:xfrm>
            <a:off x="86497" y="1825625"/>
            <a:ext cx="12105503" cy="460375"/>
          </a:xfrm>
        </p:spPr>
        <p:txBody>
          <a:bodyPr>
            <a:normAutofit/>
          </a:bodyPr>
          <a:lstStyle/>
          <a:p>
            <a:r>
              <a:rPr lang="en-US" sz="1400" dirty="0">
                <a:hlinkClick r:id="rId2"/>
              </a:rPr>
              <a:t>https://www.youtube.com/watch?v=izgc3vFimP8</a:t>
            </a:r>
            <a:r>
              <a:rPr lang="en-US" sz="1400" dirty="0"/>
              <a:t>,           </a:t>
            </a:r>
            <a:r>
              <a:rPr lang="en-US" sz="1400" dirty="0">
                <a:hlinkClick r:id="rId3"/>
              </a:rPr>
              <a:t>https://www.youtube.com/watch?v=jGhogd0G7_U</a:t>
            </a:r>
            <a:r>
              <a:rPr lang="en-US" sz="1400" dirty="0"/>
              <a:t>,       </a:t>
            </a:r>
            <a:r>
              <a:rPr lang="en-US" sz="1400" dirty="0">
                <a:hlinkClick r:id="rId4"/>
              </a:rPr>
              <a:t>https://www.youtube.com/watch?v=tgp-v7mcjFM</a:t>
            </a:r>
            <a:r>
              <a:rPr lang="en-US" sz="1400" dirty="0"/>
              <a:t>   </a:t>
            </a:r>
          </a:p>
          <a:p>
            <a:endParaRPr lang="en-US" dirty="0"/>
          </a:p>
        </p:txBody>
      </p:sp>
      <p:pic>
        <p:nvPicPr>
          <p:cNvPr id="4" name="Picture 3">
            <a:extLst>
              <a:ext uri="{FF2B5EF4-FFF2-40B4-BE49-F238E27FC236}">
                <a16:creationId xmlns:a16="http://schemas.microsoft.com/office/drawing/2014/main" id="{E8B77B77-93B8-4EE2-8EAE-981AE0B44477}"/>
              </a:ext>
            </a:extLst>
          </p:cNvPr>
          <p:cNvPicPr>
            <a:picLocks noChangeAspect="1"/>
          </p:cNvPicPr>
          <p:nvPr/>
        </p:nvPicPr>
        <p:blipFill>
          <a:blip r:embed="rId5"/>
          <a:stretch>
            <a:fillRect/>
          </a:stretch>
        </p:blipFill>
        <p:spPr>
          <a:xfrm>
            <a:off x="838200" y="2445651"/>
            <a:ext cx="4351638" cy="2084907"/>
          </a:xfrm>
          <a:prstGeom prst="rect">
            <a:avLst/>
          </a:prstGeom>
        </p:spPr>
      </p:pic>
      <p:pic>
        <p:nvPicPr>
          <p:cNvPr id="5" name="Picture 4">
            <a:extLst>
              <a:ext uri="{FF2B5EF4-FFF2-40B4-BE49-F238E27FC236}">
                <a16:creationId xmlns:a16="http://schemas.microsoft.com/office/drawing/2014/main" id="{E71A4949-750B-4717-AFEF-BA66BEC80673}"/>
              </a:ext>
            </a:extLst>
          </p:cNvPr>
          <p:cNvPicPr>
            <a:picLocks noChangeAspect="1"/>
          </p:cNvPicPr>
          <p:nvPr/>
        </p:nvPicPr>
        <p:blipFill>
          <a:blip r:embed="rId6"/>
          <a:stretch>
            <a:fillRect/>
          </a:stretch>
        </p:blipFill>
        <p:spPr>
          <a:xfrm>
            <a:off x="838200" y="4530558"/>
            <a:ext cx="4351638" cy="2302631"/>
          </a:xfrm>
          <a:prstGeom prst="rect">
            <a:avLst/>
          </a:prstGeom>
        </p:spPr>
      </p:pic>
      <p:pic>
        <p:nvPicPr>
          <p:cNvPr id="6" name="Picture 5">
            <a:extLst>
              <a:ext uri="{FF2B5EF4-FFF2-40B4-BE49-F238E27FC236}">
                <a16:creationId xmlns:a16="http://schemas.microsoft.com/office/drawing/2014/main" id="{1132FED5-8498-4918-8A3F-9A2479D0DB6C}"/>
              </a:ext>
            </a:extLst>
          </p:cNvPr>
          <p:cNvPicPr>
            <a:picLocks noChangeAspect="1"/>
          </p:cNvPicPr>
          <p:nvPr/>
        </p:nvPicPr>
        <p:blipFill>
          <a:blip r:embed="rId7"/>
          <a:stretch>
            <a:fillRect/>
          </a:stretch>
        </p:blipFill>
        <p:spPr>
          <a:xfrm>
            <a:off x="5189838" y="4554082"/>
            <a:ext cx="4188940" cy="2303917"/>
          </a:xfrm>
          <a:prstGeom prst="rect">
            <a:avLst/>
          </a:prstGeom>
        </p:spPr>
      </p:pic>
      <p:pic>
        <p:nvPicPr>
          <p:cNvPr id="7" name="Picture 6">
            <a:extLst>
              <a:ext uri="{FF2B5EF4-FFF2-40B4-BE49-F238E27FC236}">
                <a16:creationId xmlns:a16="http://schemas.microsoft.com/office/drawing/2014/main" id="{2E5C6766-5284-4CED-B898-C3EEB7073A78}"/>
              </a:ext>
            </a:extLst>
          </p:cNvPr>
          <p:cNvPicPr>
            <a:picLocks noChangeAspect="1"/>
          </p:cNvPicPr>
          <p:nvPr/>
        </p:nvPicPr>
        <p:blipFill>
          <a:blip r:embed="rId8"/>
          <a:stretch>
            <a:fillRect/>
          </a:stretch>
        </p:blipFill>
        <p:spPr>
          <a:xfrm>
            <a:off x="5189838" y="2258221"/>
            <a:ext cx="4188940" cy="2295861"/>
          </a:xfrm>
          <a:prstGeom prst="rect">
            <a:avLst/>
          </a:prstGeom>
        </p:spPr>
      </p:pic>
      <p:pic>
        <p:nvPicPr>
          <p:cNvPr id="8" name="Picture 7">
            <a:extLst>
              <a:ext uri="{FF2B5EF4-FFF2-40B4-BE49-F238E27FC236}">
                <a16:creationId xmlns:a16="http://schemas.microsoft.com/office/drawing/2014/main" id="{00EBC292-FDAF-4890-8CEF-AF3A2ADD5343}"/>
              </a:ext>
            </a:extLst>
          </p:cNvPr>
          <p:cNvPicPr>
            <a:picLocks noChangeAspect="1"/>
          </p:cNvPicPr>
          <p:nvPr/>
        </p:nvPicPr>
        <p:blipFill>
          <a:blip r:embed="rId9"/>
          <a:stretch>
            <a:fillRect/>
          </a:stretch>
        </p:blipFill>
        <p:spPr>
          <a:xfrm>
            <a:off x="9378778" y="2457320"/>
            <a:ext cx="2813222" cy="2953471"/>
          </a:xfrm>
          <a:prstGeom prst="rect">
            <a:avLst/>
          </a:prstGeom>
        </p:spPr>
      </p:pic>
      <p:sp>
        <p:nvSpPr>
          <p:cNvPr id="9" name="TextBox 8">
            <a:extLst>
              <a:ext uri="{FF2B5EF4-FFF2-40B4-BE49-F238E27FC236}">
                <a16:creationId xmlns:a16="http://schemas.microsoft.com/office/drawing/2014/main" id="{CDA62E08-9FD4-46B1-9494-BF58764B141A}"/>
              </a:ext>
            </a:extLst>
          </p:cNvPr>
          <p:cNvSpPr txBox="1"/>
          <p:nvPr/>
        </p:nvSpPr>
        <p:spPr>
          <a:xfrm>
            <a:off x="9378778" y="5410791"/>
            <a:ext cx="2813222" cy="1477328"/>
          </a:xfrm>
          <a:prstGeom prst="rect">
            <a:avLst/>
          </a:prstGeom>
          <a:noFill/>
        </p:spPr>
        <p:txBody>
          <a:bodyPr wrap="square" rtlCol="0">
            <a:spAutoFit/>
          </a:bodyPr>
          <a:lstStyle/>
          <a:p>
            <a:r>
              <a:rPr lang="en-US" dirty="0"/>
              <a:t>Data Meaning changes over time. Understand what meant what, </a:t>
            </a:r>
            <a:r>
              <a:rPr lang="en-US" b="1" u="sng" dirty="0"/>
              <a:t>and when</a:t>
            </a:r>
            <a:r>
              <a:rPr lang="en-US" dirty="0"/>
              <a:t> in the past so that you make no mistakes in the future</a:t>
            </a:r>
          </a:p>
        </p:txBody>
      </p:sp>
      <p:pic>
        <p:nvPicPr>
          <p:cNvPr id="11" name="Picture 10">
            <a:extLst>
              <a:ext uri="{FF2B5EF4-FFF2-40B4-BE49-F238E27FC236}">
                <a16:creationId xmlns:a16="http://schemas.microsoft.com/office/drawing/2014/main" id="{A4CA85A1-252B-4061-9BA3-6D6FD2AF8030}"/>
              </a:ext>
            </a:extLst>
          </p:cNvPr>
          <p:cNvPicPr>
            <a:picLocks noChangeAspect="1"/>
          </p:cNvPicPr>
          <p:nvPr/>
        </p:nvPicPr>
        <p:blipFill>
          <a:blip r:embed="rId10"/>
          <a:stretch>
            <a:fillRect/>
          </a:stretch>
        </p:blipFill>
        <p:spPr>
          <a:xfrm>
            <a:off x="838201" y="2055812"/>
            <a:ext cx="1552136" cy="389839"/>
          </a:xfrm>
          <a:prstGeom prst="rect">
            <a:avLst/>
          </a:prstGeom>
        </p:spPr>
      </p:pic>
      <p:pic>
        <p:nvPicPr>
          <p:cNvPr id="12" name="Picture 11">
            <a:extLst>
              <a:ext uri="{FF2B5EF4-FFF2-40B4-BE49-F238E27FC236}">
                <a16:creationId xmlns:a16="http://schemas.microsoft.com/office/drawing/2014/main" id="{39483D30-EB4E-49A6-9120-AEF5AC3C2CCD}"/>
              </a:ext>
            </a:extLst>
          </p:cNvPr>
          <p:cNvPicPr>
            <a:picLocks noChangeAspect="1"/>
          </p:cNvPicPr>
          <p:nvPr/>
        </p:nvPicPr>
        <p:blipFill>
          <a:blip r:embed="rId11"/>
          <a:stretch>
            <a:fillRect/>
          </a:stretch>
        </p:blipFill>
        <p:spPr>
          <a:xfrm>
            <a:off x="5189838" y="2055812"/>
            <a:ext cx="1645509" cy="395555"/>
          </a:xfrm>
          <a:prstGeom prst="rect">
            <a:avLst/>
          </a:prstGeom>
        </p:spPr>
      </p:pic>
      <p:pic>
        <p:nvPicPr>
          <p:cNvPr id="13" name="Picture 12">
            <a:extLst>
              <a:ext uri="{FF2B5EF4-FFF2-40B4-BE49-F238E27FC236}">
                <a16:creationId xmlns:a16="http://schemas.microsoft.com/office/drawing/2014/main" id="{5966B0A6-EEF1-41B9-B6CE-04D07C47F498}"/>
              </a:ext>
            </a:extLst>
          </p:cNvPr>
          <p:cNvPicPr>
            <a:picLocks noChangeAspect="1"/>
          </p:cNvPicPr>
          <p:nvPr/>
        </p:nvPicPr>
        <p:blipFill>
          <a:blip r:embed="rId12"/>
          <a:stretch>
            <a:fillRect/>
          </a:stretch>
        </p:blipFill>
        <p:spPr>
          <a:xfrm>
            <a:off x="9378778" y="2048386"/>
            <a:ext cx="1645509" cy="404031"/>
          </a:xfrm>
          <a:prstGeom prst="rect">
            <a:avLst/>
          </a:prstGeom>
        </p:spPr>
      </p:pic>
    </p:spTree>
    <p:extLst>
      <p:ext uri="{BB962C8B-B14F-4D97-AF65-F5344CB8AC3E}">
        <p14:creationId xmlns:p14="http://schemas.microsoft.com/office/powerpoint/2010/main" val="134027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A2B-A659-4E2A-ACD7-3BA741C13B9E}"/>
              </a:ext>
            </a:extLst>
          </p:cNvPr>
          <p:cNvSpPr>
            <a:spLocks noGrp="1"/>
          </p:cNvSpPr>
          <p:nvPr>
            <p:ph type="title"/>
          </p:nvPr>
        </p:nvSpPr>
        <p:spPr/>
        <p:txBody>
          <a:bodyPr/>
          <a:lstStyle/>
          <a:p>
            <a:r>
              <a:rPr lang="en-US" dirty="0"/>
              <a:t>Key Take-Aways (Data-Guys)</a:t>
            </a:r>
          </a:p>
        </p:txBody>
      </p:sp>
      <p:sp>
        <p:nvSpPr>
          <p:cNvPr id="3" name="Content Placeholder 2">
            <a:extLst>
              <a:ext uri="{FF2B5EF4-FFF2-40B4-BE49-F238E27FC236}">
                <a16:creationId xmlns:a16="http://schemas.microsoft.com/office/drawing/2014/main" id="{4E4E8722-F0DE-464D-8DDD-9FDC53345149}"/>
              </a:ext>
            </a:extLst>
          </p:cNvPr>
          <p:cNvSpPr>
            <a:spLocks noGrp="1"/>
          </p:cNvSpPr>
          <p:nvPr>
            <p:ph idx="1"/>
          </p:nvPr>
        </p:nvSpPr>
        <p:spPr/>
        <p:txBody>
          <a:bodyPr/>
          <a:lstStyle/>
          <a:p>
            <a:r>
              <a:rPr lang="en-US" dirty="0"/>
              <a:t>Data Meaning changes over time, Document the history of the Business and the history of your Data flows.</a:t>
            </a:r>
          </a:p>
          <a:p>
            <a:r>
              <a:rPr lang="en-US" dirty="0"/>
              <a:t>Data can settle in your database after ingestion and contaminate your good data that flows, archive based on significant historical events</a:t>
            </a:r>
          </a:p>
          <a:p>
            <a:r>
              <a:rPr lang="en-US" dirty="0"/>
              <a:t>Ensure Data Queries draw data based on times when meanings are consistent to the data-request intention</a:t>
            </a:r>
          </a:p>
          <a:p>
            <a:endParaRPr lang="en-US" dirty="0"/>
          </a:p>
        </p:txBody>
      </p:sp>
    </p:spTree>
    <p:extLst>
      <p:ext uri="{BB962C8B-B14F-4D97-AF65-F5344CB8AC3E}">
        <p14:creationId xmlns:p14="http://schemas.microsoft.com/office/powerpoint/2010/main" val="69339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30738</TotalTime>
  <Words>4093</Words>
  <Application>Microsoft Office PowerPoint</Application>
  <PresentationFormat>Widescreen</PresentationFormat>
  <Paragraphs>269</Paragraphs>
  <Slides>31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5 Things Time does to your Data.  Using Data Governance to  Avoid Truth Decay  </vt:lpstr>
      <vt:lpstr>The Data </vt:lpstr>
      <vt:lpstr>Data Decay</vt:lpstr>
      <vt:lpstr>Key Take-Aways (Business-Guys)</vt:lpstr>
      <vt:lpstr>Experiences: Latency</vt:lpstr>
      <vt:lpstr>Latency</vt:lpstr>
      <vt:lpstr>Key Take-Aways (Tech-Guys)</vt:lpstr>
      <vt:lpstr>Data flows change over time creating stagnant pools and laying down different layers of meaning</vt:lpstr>
      <vt:lpstr>Key Take-Aways (Data-Guys)</vt:lpstr>
      <vt:lpstr>Data in the minds of people</vt:lpstr>
      <vt:lpstr>Acquisitions and mergers (and Backwards Compatibility)</vt:lpstr>
      <vt:lpstr>Visual of Data (An Invoice)</vt:lpstr>
      <vt:lpstr>Analogy: When weaving a carpet, there are 3 different threads. Each thread is a data attribute. Each millimetre of thread is instantiated data of the attribute of that thread.</vt:lpstr>
      <vt:lpstr>A small company weaving a transaction</vt:lpstr>
      <vt:lpstr>Siloed Management of Data in systems</vt:lpstr>
      <vt:lpstr>Business Silos with their own Data Sources</vt:lpstr>
      <vt:lpstr>An Effective Data Governed Enterprise</vt:lpstr>
      <vt:lpstr>Key Take-Aways (Exec-Guys)</vt:lpstr>
      <vt:lpstr>Traditional Thinking vs Time Centered Thinking</vt:lpstr>
      <vt:lpstr>Manage Data against Time in the minds of people</vt:lpstr>
      <vt:lpstr>The best Data Manager,  will be the person who is …  a good Gardener.  https://www.youtube.com/watch?v=1e0NDruyU0U   Time impact and cycles and windows of opportunity in a Garden must be paid attention to. The Gold Analogy does not really work anymore, because gold does not decay, However, all data is fluid and subject to time, much like a garden. You can only pick and use the roses in a certain window of opportunity.</vt:lpstr>
      <vt:lpstr>Blind because we have no Time Lens</vt:lpstr>
      <vt:lpstr>Misguided because Meta-data has changed</vt:lpstr>
      <vt:lpstr>Deceived because everything is working fine</vt:lpstr>
      <vt:lpstr>Assuming consistent meaning is applied</vt:lpstr>
      <vt:lpstr>Incorrect Identification due to seasonal effect</vt:lpstr>
      <vt:lpstr>Unintended Consequences due to no insight</vt:lpstr>
      <vt:lpstr>Fatigue in Data Management Discipline</vt:lpstr>
      <vt:lpstr>Assuming All Data is Accurate and Up-to-Date</vt:lpstr>
      <vt:lpstr>Keep proof over time of Data Quality</vt:lpstr>
      <vt:lpstr>Time impacts the Core of Active Data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dc:title>
  <dc:creator>William Evans</dc:creator>
  <cp:lastModifiedBy>William Evans</cp:lastModifiedBy>
  <cp:revision>146</cp:revision>
  <cp:lastPrinted>2017-04-18T15:22:13Z</cp:lastPrinted>
  <dcterms:created xsi:type="dcterms:W3CDTF">2017-01-31T01:41:35Z</dcterms:created>
  <dcterms:modified xsi:type="dcterms:W3CDTF">2019-03-13T20:57:52Z</dcterms:modified>
</cp:coreProperties>
</file>